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handoutMasterIdLst>
    <p:handoutMasterId r:id="rId35"/>
  </p:handoutMasterIdLst>
  <p:sldIdLst>
    <p:sldId id="1003" r:id="rId5"/>
    <p:sldId id="1004" r:id="rId6"/>
    <p:sldId id="1017" r:id="rId7"/>
    <p:sldId id="934" r:id="rId8"/>
    <p:sldId id="979" r:id="rId9"/>
    <p:sldId id="990" r:id="rId10"/>
    <p:sldId id="1021" r:id="rId11"/>
    <p:sldId id="1008" r:id="rId12"/>
    <p:sldId id="978" r:id="rId13"/>
    <p:sldId id="1022" r:id="rId14"/>
    <p:sldId id="1023" r:id="rId15"/>
    <p:sldId id="1035" r:id="rId16"/>
    <p:sldId id="1025" r:id="rId17"/>
    <p:sldId id="1026" r:id="rId18"/>
    <p:sldId id="1028" r:id="rId19"/>
    <p:sldId id="1027" r:id="rId20"/>
    <p:sldId id="936" r:id="rId21"/>
    <p:sldId id="1029" r:id="rId22"/>
    <p:sldId id="1034" r:id="rId23"/>
    <p:sldId id="1030" r:id="rId24"/>
    <p:sldId id="998" r:id="rId25"/>
    <p:sldId id="1031" r:id="rId26"/>
    <p:sldId id="1014" r:id="rId27"/>
    <p:sldId id="1032" r:id="rId28"/>
    <p:sldId id="1033" r:id="rId29"/>
    <p:sldId id="975" r:id="rId30"/>
    <p:sldId id="962" r:id="rId31"/>
    <p:sldId id="974" r:id="rId32"/>
    <p:sldId id="1005"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6DDBE0C-E5CD-4783-9674-4D1ACD33CEEB}">
          <p14:sldIdLst>
            <p14:sldId id="1003"/>
            <p14:sldId id="1004"/>
            <p14:sldId id="1017"/>
          </p14:sldIdLst>
        </p14:section>
        <p14:section name="Overview" id="{00BED1DA-4AA5-4787-BDBD-23A230AA9903}">
          <p14:sldIdLst>
            <p14:sldId id="934"/>
          </p14:sldIdLst>
        </p14:section>
        <p14:section name="Site Creation Process" id="{8C462B87-FC3A-4197-B6FE-8D93CF1A90A8}">
          <p14:sldIdLst>
            <p14:sldId id="979"/>
            <p14:sldId id="990"/>
            <p14:sldId id="1021"/>
          </p14:sldIdLst>
        </p14:section>
        <p14:section name="Anatomy Site designs and scripts" id="{7987FD91-362D-4F0A-A5E4-2D1A01B72EDF}">
          <p14:sldIdLst>
            <p14:sldId id="1008"/>
            <p14:sldId id="978"/>
            <p14:sldId id="1022"/>
            <p14:sldId id="1023"/>
            <p14:sldId id="1035"/>
          </p14:sldIdLst>
        </p14:section>
        <p14:section name="Admin Site Scripts" id="{DC7414E2-2390-46ED-99B7-C455B486A19E}">
          <p14:sldIdLst>
            <p14:sldId id="1025"/>
            <p14:sldId id="1026"/>
            <p14:sldId id="1028"/>
          </p14:sldIdLst>
        </p14:section>
        <p14:section name="Admin Site Designs" id="{1F155C2D-1C9D-4B25-B0CC-0210A0882770}">
          <p14:sldIdLst>
            <p14:sldId id="1027"/>
            <p14:sldId id="936"/>
          </p14:sldIdLst>
        </p14:section>
        <p14:section name="Site Designs and Flow" id="{D0A7CBA5-7381-4FAE-B9CB-B1BA035B2905}">
          <p14:sldIdLst>
            <p14:sldId id="1029"/>
            <p14:sldId id="1034"/>
            <p14:sldId id="1030"/>
          </p14:sldIdLst>
        </p14:section>
        <p14:section name="Site Designs vs PnP" id="{44D1B24A-9AF6-49A6-9E2E-D584D228311D}">
          <p14:sldIdLst>
            <p14:sldId id="998"/>
          </p14:sldIdLst>
        </p14:section>
        <p14:section name="Site Design Studio" id="{C3535EE2-4DD0-465A-BB4C-94C21A404F0F}">
          <p14:sldIdLst>
            <p14:sldId id="1031"/>
            <p14:sldId id="1014"/>
            <p14:sldId id="1032"/>
          </p14:sldIdLst>
        </p14:section>
        <p14:section name="Final thoughts" id="{1B69766A-9CA7-4122-B4E5-F8575176B8D0}">
          <p14:sldIdLst>
            <p14:sldId id="1033"/>
            <p14:sldId id="975"/>
            <p14:sldId id="962"/>
            <p14:sldId id="974"/>
            <p14:sldId id="1005"/>
          </p14:sldIdLst>
        </p14:section>
      </p14:sectionLst>
    </p:ext>
    <p:ext uri="{EFAFB233-063F-42B5-8137-9DF3F51BA10A}">
      <p15:sldGuideLst xmlns:p15="http://schemas.microsoft.com/office/powerpoint/2012/main">
        <p15:guide id="1" orient="horz" pos="1596" userDrawn="1">
          <p15:clr>
            <a:srgbClr val="A4A3A4"/>
          </p15:clr>
        </p15:guide>
        <p15:guide id="2" pos="2880" userDrawn="1">
          <p15:clr>
            <a:srgbClr val="A4A3A4"/>
          </p15:clr>
        </p15:guide>
        <p15:guide id="3" orient="horz" pos="772">
          <p15:clr>
            <a:srgbClr val="A4A3A4"/>
          </p15:clr>
        </p15:guide>
        <p15:guide id="4" pos="194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3C4252"/>
    <a:srgbClr val="FF971F"/>
    <a:srgbClr val="1AB2E8"/>
    <a:srgbClr val="454252"/>
    <a:srgbClr val="85D8E9"/>
    <a:srgbClr val="454B5A"/>
    <a:srgbClr val="FF7D2F"/>
    <a:srgbClr val="00CC00"/>
    <a:srgbClr val="20BEF6"/>
    <a:srgbClr val="FF91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5" autoAdjust="0"/>
    <p:restoredTop sz="80999" autoAdjust="0"/>
  </p:normalViewPr>
  <p:slideViewPr>
    <p:cSldViewPr snapToGrid="0">
      <p:cViewPr varScale="1">
        <p:scale>
          <a:sx n="122" d="100"/>
          <a:sy n="122" d="100"/>
        </p:scale>
        <p:origin x="1326" y="84"/>
      </p:cViewPr>
      <p:guideLst>
        <p:guide orient="horz" pos="1596"/>
        <p:guide pos="2880"/>
        <p:guide orient="horz" pos="772"/>
        <p:guide pos="194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0A83A8-2E45-0548-B3C9-C096518BCF82}" type="datetimeFigureOut">
              <a:rPr lang="en-US" smtClean="0"/>
              <a:t>11/5/2018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05028E8-0986-2C48-A24F-782A77C255B6}"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894DD2-0DDA-C24C-A772-AE987C62F897}" type="datetimeFigureOut">
              <a:rPr lang="en-US" smtClean="0"/>
              <a:t>11/5/2018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24DC8D-BEC2-D34A-81E1-6AC3BD4AB132}"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https://unsplash.com/photos/VkwRmha1_tI</a:t>
            </a:r>
          </a:p>
        </p:txBody>
      </p:sp>
      <p:sp>
        <p:nvSpPr>
          <p:cNvPr id="4" name="Slide Number Placeholder 3"/>
          <p:cNvSpPr>
            <a:spLocks noGrp="1"/>
          </p:cNvSpPr>
          <p:nvPr>
            <p:ph type="sldNum" sz="quarter" idx="10"/>
          </p:nvPr>
        </p:nvSpPr>
        <p:spPr/>
        <p:txBody>
          <a:bodyPr/>
          <a:lstStyle/>
          <a:p>
            <a:fld id="{3624DC8D-BEC2-D34A-81E1-6AC3BD4AB132}" type="slidenum">
              <a:rPr lang="en-US" smtClean="0"/>
              <a:t>1</a:t>
            </a:fld>
            <a:endParaRPr lang="en-US"/>
          </a:p>
        </p:txBody>
      </p:sp>
    </p:spTree>
    <p:extLst>
      <p:ext uri="{BB962C8B-B14F-4D97-AF65-F5344CB8AC3E}">
        <p14:creationId xmlns:p14="http://schemas.microsoft.com/office/powerpoint/2010/main" val="3900236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https://docs.microsoft.com/en-us/sharepoint/dev/declarative-customization/site-design-overview</a:t>
            </a:r>
          </a:p>
        </p:txBody>
      </p:sp>
      <p:sp>
        <p:nvSpPr>
          <p:cNvPr id="4" name="Slide Number Placeholder 3"/>
          <p:cNvSpPr>
            <a:spLocks noGrp="1"/>
          </p:cNvSpPr>
          <p:nvPr>
            <p:ph type="sldNum" sz="quarter" idx="10"/>
          </p:nvPr>
        </p:nvSpPr>
        <p:spPr/>
        <p:txBody>
          <a:bodyPr/>
          <a:lstStyle/>
          <a:p>
            <a:fld id="{3624DC8D-BEC2-D34A-81E1-6AC3BD4AB132}" type="slidenum">
              <a:rPr lang="en-US" smtClean="0"/>
              <a:t>11</a:t>
            </a:fld>
            <a:endParaRPr lang="en-US"/>
          </a:p>
        </p:txBody>
      </p:sp>
    </p:spTree>
    <p:extLst>
      <p:ext uri="{BB962C8B-B14F-4D97-AF65-F5344CB8AC3E}">
        <p14:creationId xmlns:p14="http://schemas.microsoft.com/office/powerpoint/2010/main" val="240494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https://myignite.techcommunity.microsoft.com/sessions/65682#ignite-html-anchor</a:t>
            </a:r>
          </a:p>
        </p:txBody>
      </p:sp>
      <p:sp>
        <p:nvSpPr>
          <p:cNvPr id="4" name="Slide Number Placeholder 3"/>
          <p:cNvSpPr>
            <a:spLocks noGrp="1"/>
          </p:cNvSpPr>
          <p:nvPr>
            <p:ph type="sldNum" sz="quarter" idx="10"/>
          </p:nvPr>
        </p:nvSpPr>
        <p:spPr/>
        <p:txBody>
          <a:bodyPr/>
          <a:lstStyle/>
          <a:p>
            <a:fld id="{3624DC8D-BEC2-D34A-81E1-6AC3BD4AB132}" type="slidenum">
              <a:rPr lang="en-US" smtClean="0"/>
              <a:t>12</a:t>
            </a:fld>
            <a:endParaRPr lang="en-US"/>
          </a:p>
        </p:txBody>
      </p:sp>
    </p:spTree>
    <p:extLst>
      <p:ext uri="{BB962C8B-B14F-4D97-AF65-F5344CB8AC3E}">
        <p14:creationId xmlns:p14="http://schemas.microsoft.com/office/powerpoint/2010/main" val="4195659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4DC8D-BEC2-D34A-81E1-6AC3BD4AB132}" type="slidenum">
              <a:rPr lang="en-US" smtClean="0"/>
              <a:t>13</a:t>
            </a:fld>
            <a:endParaRPr lang="en-US"/>
          </a:p>
        </p:txBody>
      </p:sp>
    </p:spTree>
    <p:extLst>
      <p:ext uri="{BB962C8B-B14F-4D97-AF65-F5344CB8AC3E}">
        <p14:creationId xmlns:p14="http://schemas.microsoft.com/office/powerpoint/2010/main" val="238984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https://docs.microsoft.com/en-us/sharepoint/dev/declarative-customization/site-design-overview</a:t>
            </a:r>
          </a:p>
          <a:p>
            <a:endParaRPr lang="en-US" baseline="0" dirty="0"/>
          </a:p>
          <a:p>
            <a:r>
              <a:rPr lang="en-US" baseline="0" dirty="0"/>
              <a:t>Site scripts should come first, as a site design requires at least one site script</a:t>
            </a:r>
          </a:p>
          <a:p>
            <a:endParaRPr lang="en-US" baseline="0" dirty="0"/>
          </a:p>
          <a:p>
            <a:r>
              <a:rPr lang="en-US" baseline="0" dirty="0"/>
              <a:t>Can still use CSOM and Rest API as well.</a:t>
            </a:r>
          </a:p>
          <a:p>
            <a:r>
              <a:rPr lang="en-US" baseline="0" dirty="0"/>
              <a:t>I have found module from PS Gallery most up to date</a:t>
            </a:r>
          </a:p>
        </p:txBody>
      </p:sp>
      <p:sp>
        <p:nvSpPr>
          <p:cNvPr id="4" name="Slide Number Placeholder 3"/>
          <p:cNvSpPr>
            <a:spLocks noGrp="1"/>
          </p:cNvSpPr>
          <p:nvPr>
            <p:ph type="sldNum" sz="quarter" idx="10"/>
          </p:nvPr>
        </p:nvSpPr>
        <p:spPr/>
        <p:txBody>
          <a:bodyPr/>
          <a:lstStyle/>
          <a:p>
            <a:fld id="{3624DC8D-BEC2-D34A-81E1-6AC3BD4AB132}" type="slidenum">
              <a:rPr lang="en-US" smtClean="0"/>
              <a:t>14</a:t>
            </a:fld>
            <a:endParaRPr lang="en-US"/>
          </a:p>
        </p:txBody>
      </p:sp>
    </p:spTree>
    <p:extLst>
      <p:ext uri="{BB962C8B-B14F-4D97-AF65-F5344CB8AC3E}">
        <p14:creationId xmlns:p14="http://schemas.microsoft.com/office/powerpoint/2010/main" val="897635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Basic commands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Connect to SPO</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Get existing site scripts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Add site script</a:t>
            </a:r>
          </a:p>
        </p:txBody>
      </p:sp>
      <p:sp>
        <p:nvSpPr>
          <p:cNvPr id="4" name="Slide Number Placeholder 3"/>
          <p:cNvSpPr>
            <a:spLocks noGrp="1"/>
          </p:cNvSpPr>
          <p:nvPr>
            <p:ph type="sldNum" sz="quarter" idx="10"/>
          </p:nvPr>
        </p:nvSpPr>
        <p:spPr/>
        <p:txBody>
          <a:bodyPr/>
          <a:lstStyle/>
          <a:p>
            <a:fld id="{3624DC8D-BEC2-D34A-81E1-6AC3BD4AB132}" type="slidenum">
              <a:rPr lang="en-US" smtClean="0"/>
              <a:t>15</a:t>
            </a:fld>
            <a:endParaRPr lang="en-US"/>
          </a:p>
        </p:txBody>
      </p:sp>
    </p:spTree>
    <p:extLst>
      <p:ext uri="{BB962C8B-B14F-4D97-AF65-F5344CB8AC3E}">
        <p14:creationId xmlns:p14="http://schemas.microsoft.com/office/powerpoint/2010/main" val="2950233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For classic sites, verbs such as set theme, create link</a:t>
            </a:r>
          </a:p>
        </p:txBody>
      </p:sp>
      <p:sp>
        <p:nvSpPr>
          <p:cNvPr id="4" name="Slide Number Placeholder 3"/>
          <p:cNvSpPr>
            <a:spLocks noGrp="1"/>
          </p:cNvSpPr>
          <p:nvPr>
            <p:ph type="sldNum" sz="quarter" idx="10"/>
          </p:nvPr>
        </p:nvSpPr>
        <p:spPr/>
        <p:txBody>
          <a:bodyPr/>
          <a:lstStyle/>
          <a:p>
            <a:fld id="{3624DC8D-BEC2-D34A-81E1-6AC3BD4AB132}" type="slidenum">
              <a:rPr lang="en-US" smtClean="0"/>
              <a:t>16</a:t>
            </a:fld>
            <a:endParaRPr lang="en-US"/>
          </a:p>
        </p:txBody>
      </p:sp>
    </p:spTree>
    <p:extLst>
      <p:ext uri="{BB962C8B-B14F-4D97-AF65-F5344CB8AC3E}">
        <p14:creationId xmlns:p14="http://schemas.microsoft.com/office/powerpoint/2010/main" val="980572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Basic commands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Connect to SPO</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Get existing site designs</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Add site design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Get site design</a:t>
            </a:r>
          </a:p>
        </p:txBody>
      </p:sp>
      <p:sp>
        <p:nvSpPr>
          <p:cNvPr id="4" name="Slide Number Placeholder 3"/>
          <p:cNvSpPr>
            <a:spLocks noGrp="1"/>
          </p:cNvSpPr>
          <p:nvPr>
            <p:ph type="sldNum" sz="quarter" idx="10"/>
          </p:nvPr>
        </p:nvSpPr>
        <p:spPr/>
        <p:txBody>
          <a:bodyPr/>
          <a:lstStyle/>
          <a:p>
            <a:fld id="{3624DC8D-BEC2-D34A-81E1-6AC3BD4AB132}" type="slidenum">
              <a:rPr lang="en-US" smtClean="0"/>
              <a:t>17</a:t>
            </a:fld>
            <a:endParaRPr lang="en-US"/>
          </a:p>
        </p:txBody>
      </p:sp>
    </p:spTree>
    <p:extLst>
      <p:ext uri="{BB962C8B-B14F-4D97-AF65-F5344CB8AC3E}">
        <p14:creationId xmlns:p14="http://schemas.microsoft.com/office/powerpoint/2010/main" val="4277281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https://docs.microsoft.com/en-us/sharepoint/dev/declarative-customization/site-design-overview#using-powershell-or-rest-to-work-with-site-designs-and-site-scripts</a:t>
            </a:r>
          </a:p>
          <a:p>
            <a:endParaRPr lang="en-US" sz="1200" dirty="0"/>
          </a:p>
          <a:p>
            <a:r>
              <a:rPr lang="en-US" sz="1200" dirty="0"/>
              <a:t>Flow to trigger azure function</a:t>
            </a:r>
          </a:p>
          <a:p>
            <a:r>
              <a:rPr lang="en-US" sz="1200" dirty="0"/>
              <a:t>	https://docs.microsoft.com/en-us/sharepoint/dev/declarative-customization/site-design-pnp-provisioning</a:t>
            </a:r>
          </a:p>
        </p:txBody>
      </p:sp>
      <p:sp>
        <p:nvSpPr>
          <p:cNvPr id="4" name="Slide Number Placeholder 3"/>
          <p:cNvSpPr>
            <a:spLocks noGrp="1"/>
          </p:cNvSpPr>
          <p:nvPr>
            <p:ph type="sldNum" sz="quarter" idx="10"/>
          </p:nvPr>
        </p:nvSpPr>
        <p:spPr/>
        <p:txBody>
          <a:bodyPr/>
          <a:lstStyle/>
          <a:p>
            <a:fld id="{3624DC8D-BEC2-D34A-81E1-6AC3BD4AB132}" type="slidenum">
              <a:rPr lang="en-US" smtClean="0"/>
              <a:t>18</a:t>
            </a:fld>
            <a:endParaRPr lang="en-US"/>
          </a:p>
        </p:txBody>
      </p:sp>
    </p:spTree>
    <p:extLst>
      <p:ext uri="{BB962C8B-B14F-4D97-AF65-F5344CB8AC3E}">
        <p14:creationId xmlns:p14="http://schemas.microsoft.com/office/powerpoint/2010/main" val="2268051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Source: </a:t>
            </a:r>
            <a:r>
              <a:rPr lang="en-US" sz="1200" dirty="0">
                <a:latin typeface="Proxima Nova" panose="02000506030000020004" pitchFamily="50" charset="0"/>
              </a:rPr>
              <a:t>https://image.slidesharecdn.com/pnpwebcast-introductiontositedesigns-180122085801/95/pnp-webcast-introduction-to-sharepoint-site-designs-and-site-scripts-7-638.jpg?cb=1516611728</a:t>
            </a:r>
          </a:p>
          <a:p>
            <a:endParaRPr lang="en-US" dirty="0"/>
          </a:p>
        </p:txBody>
      </p:sp>
      <p:sp>
        <p:nvSpPr>
          <p:cNvPr id="4" name="Slide Number Placeholder 3"/>
          <p:cNvSpPr>
            <a:spLocks noGrp="1"/>
          </p:cNvSpPr>
          <p:nvPr>
            <p:ph type="sldNum" sz="quarter" idx="10"/>
          </p:nvPr>
        </p:nvSpPr>
        <p:spPr/>
        <p:txBody>
          <a:bodyPr/>
          <a:lstStyle/>
          <a:p>
            <a:fld id="{3624DC8D-BEC2-D34A-81E1-6AC3BD4AB132}" type="slidenum">
              <a:rPr lang="en-US" smtClean="0"/>
              <a:t>19</a:t>
            </a:fld>
            <a:endParaRPr lang="en-US"/>
          </a:p>
        </p:txBody>
      </p:sp>
    </p:spTree>
    <p:extLst>
      <p:ext uri="{BB962C8B-B14F-4D97-AF65-F5344CB8AC3E}">
        <p14:creationId xmlns:p14="http://schemas.microsoft.com/office/powerpoint/2010/main" val="1677468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site that uses a site design</a:t>
            </a:r>
          </a:p>
          <a:p>
            <a:r>
              <a:rPr lang="en-US" dirty="0"/>
              <a:t>Watch actions</a:t>
            </a:r>
          </a:p>
          <a:p>
            <a:r>
              <a:rPr lang="en-US" dirty="0"/>
              <a:t>trigger flow as well</a:t>
            </a:r>
          </a:p>
        </p:txBody>
      </p:sp>
      <p:sp>
        <p:nvSpPr>
          <p:cNvPr id="4" name="Slide Number Placeholder 3"/>
          <p:cNvSpPr>
            <a:spLocks noGrp="1"/>
          </p:cNvSpPr>
          <p:nvPr>
            <p:ph type="sldNum" sz="quarter" idx="10"/>
          </p:nvPr>
        </p:nvSpPr>
        <p:spPr/>
        <p:txBody>
          <a:bodyPr/>
          <a:lstStyle/>
          <a:p>
            <a:fld id="{3624DC8D-BEC2-D34A-81E1-6AC3BD4AB132}" type="slidenum">
              <a:rPr lang="en-US" smtClean="0"/>
              <a:t>20</a:t>
            </a:fld>
            <a:endParaRPr lang="en-US"/>
          </a:p>
        </p:txBody>
      </p:sp>
    </p:spTree>
    <p:extLst>
      <p:ext uri="{BB962C8B-B14F-4D97-AF65-F5344CB8AC3E}">
        <p14:creationId xmlns:p14="http://schemas.microsoft.com/office/powerpoint/2010/main" val="295545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24DC8D-BEC2-D34A-81E1-6AC3BD4AB132}" type="slidenum">
              <a:rPr lang="en-US" smtClean="0"/>
              <a:t>2</a:t>
            </a:fld>
            <a:endParaRPr lang="en-US"/>
          </a:p>
        </p:txBody>
      </p:sp>
    </p:spTree>
    <p:extLst>
      <p:ext uri="{BB962C8B-B14F-4D97-AF65-F5344CB8AC3E}">
        <p14:creationId xmlns:p14="http://schemas.microsoft.com/office/powerpoint/2010/main" val="98804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4DC8D-BEC2-D34A-81E1-6AC3BD4AB132}" type="slidenum">
              <a:rPr lang="en-US" smtClean="0"/>
              <a:t>21</a:t>
            </a:fld>
            <a:endParaRPr lang="en-US"/>
          </a:p>
        </p:txBody>
      </p:sp>
    </p:spTree>
    <p:extLst>
      <p:ext uri="{BB962C8B-B14F-4D97-AF65-F5344CB8AC3E}">
        <p14:creationId xmlns:p14="http://schemas.microsoft.com/office/powerpoint/2010/main" val="4104692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4DC8D-BEC2-D34A-81E1-6AC3BD4AB132}" type="slidenum">
              <a:rPr lang="en-US" smtClean="0"/>
              <a:t>22</a:t>
            </a:fld>
            <a:endParaRPr lang="en-US"/>
          </a:p>
        </p:txBody>
      </p:sp>
    </p:spTree>
    <p:extLst>
      <p:ext uri="{BB962C8B-B14F-4D97-AF65-F5344CB8AC3E}">
        <p14:creationId xmlns:p14="http://schemas.microsoft.com/office/powerpoint/2010/main" val="2399676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4DC8D-BEC2-D34A-81E1-6AC3BD4AB132}" type="slidenum">
              <a:rPr lang="en-US" smtClean="0"/>
              <a:t>23</a:t>
            </a:fld>
            <a:endParaRPr lang="en-US"/>
          </a:p>
        </p:txBody>
      </p:sp>
    </p:spTree>
    <p:extLst>
      <p:ext uri="{BB962C8B-B14F-4D97-AF65-F5344CB8AC3E}">
        <p14:creationId xmlns:p14="http://schemas.microsoft.com/office/powerpoint/2010/main" val="377056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https://github.com/SharePoint/sp-dev-solutions/tree/master/solutions/SiteDesignsStudio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https://www.sitedesigner.io/</a:t>
            </a:r>
          </a:p>
          <a:p>
            <a:endParaRPr lang="en-US" dirty="0"/>
          </a:p>
          <a:p>
            <a:r>
              <a:rPr lang="en-US" dirty="0"/>
              <a:t>Review studio</a:t>
            </a:r>
          </a:p>
          <a:p>
            <a:r>
              <a:rPr lang="en-US" dirty="0"/>
              <a:t>Check out demo site</a:t>
            </a:r>
          </a:p>
          <a:p>
            <a:r>
              <a:rPr lang="en-US" dirty="0"/>
              <a:t>Add site script</a:t>
            </a:r>
          </a:p>
          <a:p>
            <a:r>
              <a:rPr lang="en-US" dirty="0"/>
              <a:t>Add site design that uses site script</a:t>
            </a:r>
          </a:p>
          <a:p>
            <a:r>
              <a:rPr lang="en-US" dirty="0"/>
              <a:t>Add site using new site design</a:t>
            </a:r>
          </a:p>
        </p:txBody>
      </p:sp>
      <p:sp>
        <p:nvSpPr>
          <p:cNvPr id="4" name="Slide Number Placeholder 3"/>
          <p:cNvSpPr>
            <a:spLocks noGrp="1"/>
          </p:cNvSpPr>
          <p:nvPr>
            <p:ph type="sldNum" sz="quarter" idx="10"/>
          </p:nvPr>
        </p:nvSpPr>
        <p:spPr/>
        <p:txBody>
          <a:bodyPr/>
          <a:lstStyle/>
          <a:p>
            <a:fld id="{3624DC8D-BEC2-D34A-81E1-6AC3BD4AB132}" type="slidenum">
              <a:rPr lang="en-US" smtClean="0"/>
              <a:t>24</a:t>
            </a:fld>
            <a:endParaRPr lang="en-US"/>
          </a:p>
        </p:txBody>
      </p:sp>
    </p:spTree>
    <p:extLst>
      <p:ext uri="{BB962C8B-B14F-4D97-AF65-F5344CB8AC3E}">
        <p14:creationId xmlns:p14="http://schemas.microsoft.com/office/powerpoint/2010/main" val="2729059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 scripts - auto-generation – currently experimental</a:t>
            </a:r>
          </a:p>
          <a:p>
            <a:r>
              <a:rPr lang="en-US" dirty="0"/>
              <a:t>	New option to generate lists and library site scripts from existing</a:t>
            </a:r>
          </a:p>
          <a:p>
            <a:r>
              <a:rPr lang="en-US" dirty="0"/>
              <a:t>	$list = Get-</a:t>
            </a:r>
            <a:r>
              <a:rPr lang="en-US" dirty="0" err="1"/>
              <a:t>SPOSIteSCriptFromList</a:t>
            </a:r>
            <a:r>
              <a:rPr lang="en-US" dirty="0"/>
              <a:t> -</a:t>
            </a:r>
            <a:r>
              <a:rPr lang="en-US" dirty="0" err="1"/>
              <a:t>ListUrl</a:t>
            </a:r>
            <a:r>
              <a:rPr lang="en-US" dirty="0"/>
              <a:t> "{</a:t>
            </a:r>
            <a:r>
              <a:rPr lang="en-US" dirty="0" err="1"/>
              <a:t>listurl</a:t>
            </a:r>
            <a:r>
              <a:rPr lang="en-US" dirty="0"/>
              <a:t>}"</a:t>
            </a:r>
          </a:p>
        </p:txBody>
      </p:sp>
      <p:sp>
        <p:nvSpPr>
          <p:cNvPr id="4" name="Slide Number Placeholder 3"/>
          <p:cNvSpPr>
            <a:spLocks noGrp="1"/>
          </p:cNvSpPr>
          <p:nvPr>
            <p:ph type="sldNum" sz="quarter" idx="10"/>
          </p:nvPr>
        </p:nvSpPr>
        <p:spPr/>
        <p:txBody>
          <a:bodyPr/>
          <a:lstStyle/>
          <a:p>
            <a:fld id="{3624DC8D-BEC2-D34A-81E1-6AC3BD4AB132}" type="slidenum">
              <a:rPr lang="en-US" smtClean="0"/>
              <a:t>25</a:t>
            </a:fld>
            <a:endParaRPr lang="en-US"/>
          </a:p>
        </p:txBody>
      </p:sp>
    </p:spTree>
    <p:extLst>
      <p:ext uri="{BB962C8B-B14F-4D97-AF65-F5344CB8AC3E}">
        <p14:creationId xmlns:p14="http://schemas.microsoft.com/office/powerpoint/2010/main" val="2484545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4DC8D-BEC2-D34A-81E1-6AC3BD4AB132}" type="slidenum">
              <a:rPr lang="en-US" smtClean="0"/>
              <a:t>26</a:t>
            </a:fld>
            <a:endParaRPr lang="en-US"/>
          </a:p>
        </p:txBody>
      </p:sp>
    </p:spTree>
    <p:extLst>
      <p:ext uri="{BB962C8B-B14F-4D97-AF65-F5344CB8AC3E}">
        <p14:creationId xmlns:p14="http://schemas.microsoft.com/office/powerpoint/2010/main" val="2384479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24DC8D-BEC2-D34A-81E1-6AC3BD4AB132}" type="slidenum">
              <a:rPr lang="en-US" smtClean="0"/>
              <a:t>28</a:t>
            </a:fld>
            <a:endParaRPr lang="en-US"/>
          </a:p>
        </p:txBody>
      </p:sp>
    </p:spTree>
    <p:extLst>
      <p:ext uri="{BB962C8B-B14F-4D97-AF65-F5344CB8AC3E}">
        <p14:creationId xmlns:p14="http://schemas.microsoft.com/office/powerpoint/2010/main" val="1003697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24DC8D-BEC2-D34A-81E1-6AC3BD4AB132}" type="slidenum">
              <a:rPr lang="en-US" smtClean="0"/>
              <a:t>29</a:t>
            </a:fld>
            <a:endParaRPr lang="en-US"/>
          </a:p>
        </p:txBody>
      </p:sp>
    </p:spTree>
    <p:extLst>
      <p:ext uri="{BB962C8B-B14F-4D97-AF65-F5344CB8AC3E}">
        <p14:creationId xmlns:p14="http://schemas.microsoft.com/office/powerpoint/2010/main" val="188012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24DC8D-BEC2-D34A-81E1-6AC3BD4AB132}" type="slidenum">
              <a:rPr lang="en-US" smtClean="0"/>
              <a:t>3</a:t>
            </a:fld>
            <a:endParaRPr lang="en-US"/>
          </a:p>
        </p:txBody>
      </p:sp>
    </p:spTree>
    <p:extLst>
      <p:ext uri="{BB962C8B-B14F-4D97-AF65-F5344CB8AC3E}">
        <p14:creationId xmlns:p14="http://schemas.microsoft.com/office/powerpoint/2010/main" val="3465550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24DC8D-BEC2-D34A-81E1-6AC3BD4AB132}" type="slidenum">
              <a:rPr lang="en-US" smtClean="0"/>
              <a:t>4</a:t>
            </a:fld>
            <a:endParaRPr lang="en-US"/>
          </a:p>
        </p:txBody>
      </p:sp>
    </p:spTree>
    <p:extLst>
      <p:ext uri="{BB962C8B-B14F-4D97-AF65-F5344CB8AC3E}">
        <p14:creationId xmlns:p14="http://schemas.microsoft.com/office/powerpoint/2010/main" val="3560373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624DC8D-BEC2-D34A-81E1-6AC3BD4AB132}" type="slidenum">
              <a:rPr lang="en-US" smtClean="0"/>
              <a:t>5</a:t>
            </a:fld>
            <a:endParaRPr lang="en-US"/>
          </a:p>
        </p:txBody>
      </p:sp>
    </p:spTree>
    <p:extLst>
      <p:ext uri="{BB962C8B-B14F-4D97-AF65-F5344CB8AC3E}">
        <p14:creationId xmlns:p14="http://schemas.microsoft.com/office/powerpoint/2010/main" val="204275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SharePoint Online Management Shell, as a tenant admin</a:t>
            </a:r>
          </a:p>
          <a:p>
            <a:r>
              <a:rPr lang="en-US" sz="1200" b="0" i="0" kern="1200" dirty="0">
                <a:solidFill>
                  <a:schemeClr val="tx1"/>
                </a:solidFill>
                <a:effectLst/>
                <a:latin typeface="+mn-lt"/>
                <a:ea typeface="+mn-ea"/>
                <a:cs typeface="+mn-cs"/>
              </a:rPr>
              <a:t>Can also use PnP Provisioning to provision site designs and site scripts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to use site designs</a:t>
            </a:r>
          </a:p>
          <a:p>
            <a:r>
              <a:rPr lang="en-US" sz="1200" b="0" i="0" kern="1200" dirty="0">
                <a:solidFill>
                  <a:schemeClr val="tx1"/>
                </a:solidFill>
                <a:effectLst/>
                <a:latin typeface="+mn-lt"/>
                <a:ea typeface="+mn-ea"/>
                <a:cs typeface="+mn-cs"/>
              </a:rPr>
              <a:t>	new site creation</a:t>
            </a:r>
          </a:p>
          <a:p>
            <a:r>
              <a:rPr lang="en-US" sz="1200" b="0" i="0" kern="1200" dirty="0">
                <a:solidFill>
                  <a:schemeClr val="tx1"/>
                </a:solidFill>
                <a:effectLst/>
                <a:latin typeface="+mn-lt"/>
                <a:ea typeface="+mn-ea"/>
                <a:cs typeface="+mn-cs"/>
              </a:rPr>
              <a:t>	update existing / classic sites in limited fashion</a:t>
            </a:r>
          </a:p>
          <a:p>
            <a:r>
              <a:rPr lang="en-US" sz="1200" b="0" i="0" kern="1200" dirty="0">
                <a:solidFill>
                  <a:schemeClr val="tx1"/>
                </a:solidFill>
                <a:effectLst/>
                <a:latin typeface="+mn-lt"/>
                <a:ea typeface="+mn-ea"/>
                <a:cs typeface="+mn-cs"/>
              </a:rPr>
              <a:t>	update existing sites with common site elements / changes</a:t>
            </a:r>
          </a:p>
          <a:p>
            <a:r>
              <a:rPr lang="en-US" sz="1200" b="0" i="0" kern="1200" dirty="0">
                <a:solidFill>
                  <a:schemeClr val="tx1"/>
                </a:solidFill>
                <a:effectLst/>
                <a:latin typeface="+mn-lt"/>
                <a:ea typeface="+mn-ea"/>
                <a:cs typeface="+mn-cs"/>
              </a:rPr>
              <a:t>	configure sites associated to hub</a:t>
            </a:r>
          </a:p>
        </p:txBody>
      </p:sp>
      <p:sp>
        <p:nvSpPr>
          <p:cNvPr id="4" name="Slide Number Placeholder 3"/>
          <p:cNvSpPr>
            <a:spLocks noGrp="1"/>
          </p:cNvSpPr>
          <p:nvPr>
            <p:ph type="sldNum" sz="quarter" idx="10"/>
          </p:nvPr>
        </p:nvSpPr>
        <p:spPr/>
        <p:txBody>
          <a:bodyPr/>
          <a:lstStyle/>
          <a:p>
            <a:fld id="{3624DC8D-BEC2-D34A-81E1-6AC3BD4AB132}" type="slidenum">
              <a:rPr lang="en-US" smtClean="0"/>
              <a:t>6</a:t>
            </a:fld>
            <a:endParaRPr lang="en-US"/>
          </a:p>
        </p:txBody>
      </p:sp>
    </p:spTree>
    <p:extLst>
      <p:ext uri="{BB962C8B-B14F-4D97-AF65-F5344CB8AC3E}">
        <p14:creationId xmlns:p14="http://schemas.microsoft.com/office/powerpoint/2010/main" val="3953877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Inspiration</a:t>
            </a:r>
          </a:p>
          <a:p>
            <a:r>
              <a:rPr lang="en-US" dirty="0"/>
              <a:t>https://www.slideshare.net/SharePointPnP/pnp-webcast-introduction-to-sharepoint-site-designs-and-site-scripts step 4</a:t>
            </a:r>
          </a:p>
        </p:txBody>
      </p:sp>
      <p:sp>
        <p:nvSpPr>
          <p:cNvPr id="4" name="Slide Number Placeholder 3"/>
          <p:cNvSpPr>
            <a:spLocks noGrp="1"/>
          </p:cNvSpPr>
          <p:nvPr>
            <p:ph type="sldNum" sz="quarter" idx="10"/>
          </p:nvPr>
        </p:nvSpPr>
        <p:spPr/>
        <p:txBody>
          <a:bodyPr/>
          <a:lstStyle/>
          <a:p>
            <a:fld id="{3624DC8D-BEC2-D34A-81E1-6AC3BD4AB132}" type="slidenum">
              <a:rPr lang="en-US" smtClean="0"/>
              <a:t>7</a:t>
            </a:fld>
            <a:endParaRPr lang="en-US"/>
          </a:p>
        </p:txBody>
      </p:sp>
    </p:spTree>
    <p:extLst>
      <p:ext uri="{BB962C8B-B14F-4D97-AF65-F5344CB8AC3E}">
        <p14:creationId xmlns:p14="http://schemas.microsoft.com/office/powerpoint/2010/main" val="419785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Site designers are like modern site templates</a:t>
            </a:r>
          </a:p>
          <a:p>
            <a:r>
              <a:rPr lang="en-US" baseline="0" dirty="0"/>
              <a:t>set a site design as default - thus applied to all </a:t>
            </a:r>
            <a:r>
              <a:rPr lang="en-US" baseline="0" dirty="0" err="1"/>
              <a:t>comm</a:t>
            </a:r>
            <a:r>
              <a:rPr lang="en-US" baseline="0" dirty="0"/>
              <a:t> or team sites</a:t>
            </a:r>
          </a:p>
          <a:p>
            <a:r>
              <a:rPr lang="en-US" baseline="0" dirty="0"/>
              <a:t>	get around some limitations of site creation processes throughout O365</a:t>
            </a:r>
          </a:p>
        </p:txBody>
      </p:sp>
      <p:sp>
        <p:nvSpPr>
          <p:cNvPr id="4" name="Slide Number Placeholder 3"/>
          <p:cNvSpPr>
            <a:spLocks noGrp="1"/>
          </p:cNvSpPr>
          <p:nvPr>
            <p:ph type="sldNum" sz="quarter" idx="10"/>
          </p:nvPr>
        </p:nvSpPr>
        <p:spPr/>
        <p:txBody>
          <a:bodyPr/>
          <a:lstStyle/>
          <a:p>
            <a:fld id="{3624DC8D-BEC2-D34A-81E1-6AC3BD4AB132}" type="slidenum">
              <a:rPr lang="en-US" smtClean="0"/>
              <a:t>9</a:t>
            </a:fld>
            <a:endParaRPr lang="en-US"/>
          </a:p>
        </p:txBody>
      </p:sp>
    </p:spTree>
    <p:extLst>
      <p:ext uri="{BB962C8B-B14F-4D97-AF65-F5344CB8AC3E}">
        <p14:creationId xmlns:p14="http://schemas.microsoft.com/office/powerpoint/2010/main" val="757677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Inspiration</a:t>
            </a:r>
          </a:p>
          <a:p>
            <a:r>
              <a:rPr lang="en-US" baseline="0" dirty="0"/>
              <a:t>https://www.slideshare.net/SharePointPnP/pnp-webcast-introduction-to-sharepoint-site-designs-and-site-scripts step 5</a:t>
            </a:r>
          </a:p>
          <a:p>
            <a:endParaRPr lang="en-US" baseline="0" dirty="0"/>
          </a:p>
          <a:p>
            <a:r>
              <a:rPr lang="en-US" baseline="0" dirty="0"/>
              <a:t>Each site script may be up to 20k characters long</a:t>
            </a:r>
          </a:p>
          <a:p>
            <a:r>
              <a:rPr lang="en-US" baseline="0" dirty="0"/>
              <a:t>Add-</a:t>
            </a:r>
            <a:r>
              <a:rPr lang="en-US" baseline="0" dirty="0" err="1"/>
              <a:t>SPOSiteDesignTask</a:t>
            </a:r>
            <a:r>
              <a:rPr lang="en-US" baseline="0" dirty="0"/>
              <a:t> to execute large site script up to 100k characters</a:t>
            </a:r>
          </a:p>
          <a:p>
            <a:r>
              <a:rPr lang="en-US" baseline="0" dirty="0"/>
              <a:t>	replacement for Invoke-</a:t>
            </a:r>
            <a:r>
              <a:rPr lang="en-US" baseline="0" dirty="0" err="1"/>
              <a:t>spositedesign</a:t>
            </a:r>
            <a:endParaRPr lang="en-US" baseline="0" dirty="0"/>
          </a:p>
        </p:txBody>
      </p:sp>
      <p:sp>
        <p:nvSpPr>
          <p:cNvPr id="4" name="Slide Number Placeholder 3"/>
          <p:cNvSpPr>
            <a:spLocks noGrp="1"/>
          </p:cNvSpPr>
          <p:nvPr>
            <p:ph type="sldNum" sz="quarter" idx="10"/>
          </p:nvPr>
        </p:nvSpPr>
        <p:spPr/>
        <p:txBody>
          <a:bodyPr/>
          <a:lstStyle/>
          <a:p>
            <a:fld id="{3624DC8D-BEC2-D34A-81E1-6AC3BD4AB132}" type="slidenum">
              <a:rPr lang="en-US" smtClean="0"/>
              <a:t>10</a:t>
            </a:fld>
            <a:endParaRPr lang="en-US"/>
          </a:p>
        </p:txBody>
      </p:sp>
    </p:spTree>
    <p:extLst>
      <p:ext uri="{BB962C8B-B14F-4D97-AF65-F5344CB8AC3E}">
        <p14:creationId xmlns:p14="http://schemas.microsoft.com/office/powerpoint/2010/main" val="1267567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rss.png">
            <a:extLst>
              <a:ext uri="{FF2B5EF4-FFF2-40B4-BE49-F238E27FC236}">
                <a16:creationId xmlns:a16="http://schemas.microsoft.com/office/drawing/2014/main" id="{508E2A1E-4F5A-4DD0-9857-AD1D20355FE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376" y="4823906"/>
            <a:ext cx="186754" cy="186754"/>
          </a:xfrm>
          <a:prstGeom prst="rect">
            <a:avLst/>
          </a:prstGeom>
        </p:spPr>
      </p:pic>
      <p:grpSp>
        <p:nvGrpSpPr>
          <p:cNvPr id="3" name="Group 2">
            <a:extLst>
              <a:ext uri="{FF2B5EF4-FFF2-40B4-BE49-F238E27FC236}">
                <a16:creationId xmlns:a16="http://schemas.microsoft.com/office/drawing/2014/main" id="{2B36799F-5BDB-4824-A5A1-5BF0ED4715E4}"/>
              </a:ext>
            </a:extLst>
          </p:cNvPr>
          <p:cNvGrpSpPr/>
          <p:nvPr userDrawn="1"/>
        </p:nvGrpSpPr>
        <p:grpSpPr>
          <a:xfrm>
            <a:off x="2107081" y="4838426"/>
            <a:ext cx="186754" cy="186256"/>
            <a:chOff x="3328988" y="3201988"/>
            <a:chExt cx="392113" cy="392113"/>
          </a:xfrm>
        </p:grpSpPr>
        <p:sp>
          <p:nvSpPr>
            <p:cNvPr id="4" name="Oval 46">
              <a:extLst>
                <a:ext uri="{FF2B5EF4-FFF2-40B4-BE49-F238E27FC236}">
                  <a16:creationId xmlns:a16="http://schemas.microsoft.com/office/drawing/2014/main" id="{AD73D13B-10F4-4FD5-9A0F-5DB0A74148FD}"/>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47">
              <a:extLst>
                <a:ext uri="{FF2B5EF4-FFF2-40B4-BE49-F238E27FC236}">
                  <a16:creationId xmlns:a16="http://schemas.microsoft.com/office/drawing/2014/main" id="{18F8F277-B894-434A-8DC5-5C47376DE71E}"/>
                </a:ext>
              </a:extLst>
            </p:cNvPr>
            <p:cNvSpPr>
              <a:spLocks/>
            </p:cNvSpPr>
            <p:nvPr/>
          </p:nvSpPr>
          <p:spPr bwMode="auto">
            <a:xfrm>
              <a:off x="3427415"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Rectangle 5">
            <a:extLst>
              <a:ext uri="{FF2B5EF4-FFF2-40B4-BE49-F238E27FC236}">
                <a16:creationId xmlns:a16="http://schemas.microsoft.com/office/drawing/2014/main" id="{9471DC1E-382D-41BE-95B7-749CF92FF5D4}"/>
              </a:ext>
            </a:extLst>
          </p:cNvPr>
          <p:cNvSpPr/>
          <p:nvPr userDrawn="1"/>
        </p:nvSpPr>
        <p:spPr>
          <a:xfrm>
            <a:off x="2300349" y="4780781"/>
            <a:ext cx="1682243" cy="276999"/>
          </a:xfrm>
          <a:prstGeom prst="rect">
            <a:avLst/>
          </a:prstGeom>
        </p:spPr>
        <p:txBody>
          <a:bodyPr wrap="square">
            <a:spAutoFit/>
          </a:bodyPr>
          <a:lstStyle/>
          <a:p>
            <a:r>
              <a:rPr lang="en-US" sz="1200" dirty="0">
                <a:solidFill>
                  <a:schemeClr val="tx1">
                    <a:lumMod val="75000"/>
                    <a:lumOff val="25000"/>
                  </a:schemeClr>
                </a:solidFill>
                <a:latin typeface="Proxima Nova" charset="0"/>
                <a:ea typeface="Proxima Nova" charset="0"/>
                <a:cs typeface="Proxima Nova" charset="0"/>
              </a:rPr>
              <a:t>@</a:t>
            </a:r>
            <a:r>
              <a:rPr lang="en-US" sz="1200" dirty="0" err="1">
                <a:solidFill>
                  <a:schemeClr val="tx1">
                    <a:lumMod val="75000"/>
                    <a:lumOff val="25000"/>
                  </a:schemeClr>
                </a:solidFill>
                <a:latin typeface="Proxima Nova" charset="0"/>
                <a:ea typeface="Proxima Nova" charset="0"/>
                <a:cs typeface="Proxima Nova" charset="0"/>
              </a:rPr>
              <a:t>ericoverfield</a:t>
            </a:r>
            <a:endParaRPr lang="en-US" sz="1200" dirty="0">
              <a:latin typeface="Proxima Nova" charset="0"/>
              <a:ea typeface="Proxima Nova" charset="0"/>
              <a:cs typeface="Proxima Nova" charset="0"/>
            </a:endParaRPr>
          </a:p>
        </p:txBody>
      </p:sp>
      <p:sp>
        <p:nvSpPr>
          <p:cNvPr id="7" name="Rectangle 6">
            <a:extLst>
              <a:ext uri="{FF2B5EF4-FFF2-40B4-BE49-F238E27FC236}">
                <a16:creationId xmlns:a16="http://schemas.microsoft.com/office/drawing/2014/main" id="{FA017CE6-D6DE-4D71-B57C-6AA935A212CF}"/>
              </a:ext>
            </a:extLst>
          </p:cNvPr>
          <p:cNvSpPr/>
          <p:nvPr userDrawn="1"/>
        </p:nvSpPr>
        <p:spPr>
          <a:xfrm>
            <a:off x="686645" y="4780781"/>
            <a:ext cx="1374316" cy="276999"/>
          </a:xfrm>
          <a:prstGeom prst="rect">
            <a:avLst/>
          </a:prstGeom>
        </p:spPr>
        <p:txBody>
          <a:bodyPr wrap="square">
            <a:spAutoFit/>
          </a:bodyPr>
          <a:lstStyle/>
          <a:p>
            <a:r>
              <a:rPr lang="en-US" sz="1200" dirty="0">
                <a:solidFill>
                  <a:schemeClr val="tx1">
                    <a:lumMod val="75000"/>
                    <a:lumOff val="25000"/>
                  </a:schemeClr>
                </a:solidFill>
                <a:latin typeface="Proxima Nova" charset="0"/>
                <a:ea typeface="Proxima Nova" charset="0"/>
                <a:cs typeface="Proxima Nova" charset="0"/>
              </a:rPr>
              <a:t>ericoverfield.com</a:t>
            </a:r>
            <a:endParaRPr lang="en-US" sz="1200" dirty="0">
              <a:latin typeface="Proxima Nova" charset="0"/>
              <a:ea typeface="Proxima Nova" charset="0"/>
              <a:cs typeface="Proxima Nova" charset="0"/>
            </a:endParaRPr>
          </a:p>
        </p:txBody>
      </p:sp>
    </p:spTree>
    <p:extLst>
      <p:ext uri="{BB962C8B-B14F-4D97-AF65-F5344CB8AC3E}">
        <p14:creationId xmlns:p14="http://schemas.microsoft.com/office/powerpoint/2010/main" val="1962717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510667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848721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3791832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4150130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432862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202299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3688377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
        <p:nvSpPr>
          <p:cNvPr id="7" name="Rectangle 6"/>
          <p:cNvSpPr/>
          <p:nvPr userDrawn="1"/>
        </p:nvSpPr>
        <p:spPr>
          <a:xfrm>
            <a:off x="6241537" y="0"/>
            <a:ext cx="1435947" cy="536581"/>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atin typeface="Proxima Nova" panose="02000506030000020004" pitchFamily="50" charset="0"/>
              </a:rPr>
              <a:t>Demo</a:t>
            </a:r>
          </a:p>
        </p:txBody>
      </p:sp>
    </p:spTree>
    <p:extLst>
      <p:ext uri="{BB962C8B-B14F-4D97-AF65-F5344CB8AC3E}">
        <p14:creationId xmlns:p14="http://schemas.microsoft.com/office/powerpoint/2010/main" val="141056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21510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223989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tim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TextBox 19"/>
          <p:cNvSpPr txBox="1"/>
          <p:nvPr userDrawn="1"/>
        </p:nvSpPr>
        <p:spPr>
          <a:xfrm>
            <a:off x="4959045" y="424429"/>
            <a:ext cx="1191227" cy="523220"/>
          </a:xfrm>
          <a:prstGeom prst="rect">
            <a:avLst/>
          </a:prstGeom>
          <a:noFill/>
        </p:spPr>
        <p:txBody>
          <a:bodyPr wrap="none" rtlCol="0">
            <a:spAutoFit/>
          </a:bodyPr>
          <a:lstStyle/>
          <a:p>
            <a:r>
              <a:rPr lang="en-US" sz="2800" b="0" i="0">
                <a:solidFill>
                  <a:schemeClr val="bg1"/>
                </a:solidFill>
                <a:latin typeface="Roboto Black"/>
                <a:cs typeface="Roboto Black"/>
              </a:rPr>
              <a:t>DEMO</a:t>
            </a:r>
          </a:p>
        </p:txBody>
      </p:sp>
      <p:sp>
        <p:nvSpPr>
          <p:cNvPr id="21" name="Rectangle 20"/>
          <p:cNvSpPr/>
          <p:nvPr userDrawn="1"/>
        </p:nvSpPr>
        <p:spPr>
          <a:xfrm>
            <a:off x="6651413" y="0"/>
            <a:ext cx="1435947" cy="536581"/>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userDrawn="1"/>
        </p:nvSpPr>
        <p:spPr>
          <a:xfrm>
            <a:off x="6974086" y="99013"/>
            <a:ext cx="790601" cy="338554"/>
          </a:xfrm>
          <a:prstGeom prst="rect">
            <a:avLst/>
          </a:prstGeom>
          <a:noFill/>
        </p:spPr>
        <p:txBody>
          <a:bodyPr wrap="none" rtlCol="0">
            <a:spAutoFit/>
          </a:bodyPr>
          <a:lstStyle/>
          <a:p>
            <a:r>
              <a:rPr lang="en-US" sz="1600" b="1" i="0">
                <a:solidFill>
                  <a:schemeClr val="bg1"/>
                </a:solidFill>
                <a:latin typeface="Proxima Nova Extrabold" charset="0"/>
                <a:ea typeface="Proxima Nova Extrabold" charset="0"/>
                <a:cs typeface="Proxima Nova Extrabold" charset="0"/>
              </a:rPr>
              <a:t>DEMO</a:t>
            </a:r>
          </a:p>
        </p:txBody>
      </p:sp>
      <p:pic>
        <p:nvPicPr>
          <p:cNvPr id="5" name="Picture 4" descr="rss.png">
            <a:extLst>
              <a:ext uri="{FF2B5EF4-FFF2-40B4-BE49-F238E27FC236}">
                <a16:creationId xmlns:a16="http://schemas.microsoft.com/office/drawing/2014/main" id="{7E09FA25-871F-4DFB-BB29-79D65A2D40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376" y="4823906"/>
            <a:ext cx="186754" cy="186754"/>
          </a:xfrm>
          <a:prstGeom prst="rect">
            <a:avLst/>
          </a:prstGeom>
        </p:spPr>
      </p:pic>
      <p:grpSp>
        <p:nvGrpSpPr>
          <p:cNvPr id="6" name="Group 5">
            <a:extLst>
              <a:ext uri="{FF2B5EF4-FFF2-40B4-BE49-F238E27FC236}">
                <a16:creationId xmlns:a16="http://schemas.microsoft.com/office/drawing/2014/main" id="{4B689EF6-49D9-4FB9-B897-3EBB2F2ADEDC}"/>
              </a:ext>
            </a:extLst>
          </p:cNvPr>
          <p:cNvGrpSpPr/>
          <p:nvPr userDrawn="1"/>
        </p:nvGrpSpPr>
        <p:grpSpPr>
          <a:xfrm>
            <a:off x="2107081" y="4838426"/>
            <a:ext cx="186754" cy="186256"/>
            <a:chOff x="3328988" y="3201988"/>
            <a:chExt cx="392113" cy="392113"/>
          </a:xfrm>
        </p:grpSpPr>
        <p:sp>
          <p:nvSpPr>
            <p:cNvPr id="7" name="Oval 46">
              <a:extLst>
                <a:ext uri="{FF2B5EF4-FFF2-40B4-BE49-F238E27FC236}">
                  <a16:creationId xmlns:a16="http://schemas.microsoft.com/office/drawing/2014/main" id="{E2DA0450-FA29-4AF7-B18D-1BA764D7ABDC}"/>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7">
              <a:extLst>
                <a:ext uri="{FF2B5EF4-FFF2-40B4-BE49-F238E27FC236}">
                  <a16:creationId xmlns:a16="http://schemas.microsoft.com/office/drawing/2014/main" id="{41CA9CF5-C510-4B9F-ADB2-96532D15C894}"/>
                </a:ext>
              </a:extLst>
            </p:cNvPr>
            <p:cNvSpPr>
              <a:spLocks/>
            </p:cNvSpPr>
            <p:nvPr/>
          </p:nvSpPr>
          <p:spPr bwMode="auto">
            <a:xfrm>
              <a:off x="3427415"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Rectangle 8">
            <a:extLst>
              <a:ext uri="{FF2B5EF4-FFF2-40B4-BE49-F238E27FC236}">
                <a16:creationId xmlns:a16="http://schemas.microsoft.com/office/drawing/2014/main" id="{EC5BEC97-CB58-4108-B35A-348FD38AE2AE}"/>
              </a:ext>
            </a:extLst>
          </p:cNvPr>
          <p:cNvSpPr/>
          <p:nvPr userDrawn="1"/>
        </p:nvSpPr>
        <p:spPr>
          <a:xfrm>
            <a:off x="2300349" y="4780781"/>
            <a:ext cx="1682243" cy="276999"/>
          </a:xfrm>
          <a:prstGeom prst="rect">
            <a:avLst/>
          </a:prstGeom>
        </p:spPr>
        <p:txBody>
          <a:bodyPr wrap="square">
            <a:spAutoFit/>
          </a:bodyPr>
          <a:lstStyle/>
          <a:p>
            <a:r>
              <a:rPr lang="en-US" sz="1200" dirty="0">
                <a:solidFill>
                  <a:schemeClr val="tx1">
                    <a:lumMod val="75000"/>
                    <a:lumOff val="25000"/>
                  </a:schemeClr>
                </a:solidFill>
                <a:latin typeface="Proxima Nova" charset="0"/>
                <a:ea typeface="Proxima Nova" charset="0"/>
                <a:cs typeface="Proxima Nova" charset="0"/>
              </a:rPr>
              <a:t>@</a:t>
            </a:r>
            <a:r>
              <a:rPr lang="en-US" sz="1200" dirty="0" err="1">
                <a:solidFill>
                  <a:schemeClr val="tx1">
                    <a:lumMod val="75000"/>
                    <a:lumOff val="25000"/>
                  </a:schemeClr>
                </a:solidFill>
                <a:latin typeface="Proxima Nova" charset="0"/>
                <a:ea typeface="Proxima Nova" charset="0"/>
                <a:cs typeface="Proxima Nova" charset="0"/>
              </a:rPr>
              <a:t>ericoverfield</a:t>
            </a:r>
            <a:endParaRPr lang="en-US" sz="1200" dirty="0">
              <a:latin typeface="Proxima Nova" charset="0"/>
              <a:ea typeface="Proxima Nova" charset="0"/>
              <a:cs typeface="Proxima Nova" charset="0"/>
            </a:endParaRPr>
          </a:p>
        </p:txBody>
      </p:sp>
      <p:sp>
        <p:nvSpPr>
          <p:cNvPr id="10" name="Rectangle 9">
            <a:extLst>
              <a:ext uri="{FF2B5EF4-FFF2-40B4-BE49-F238E27FC236}">
                <a16:creationId xmlns:a16="http://schemas.microsoft.com/office/drawing/2014/main" id="{A4C796F9-A9A3-4A27-BAF9-DB6755FF3C87}"/>
              </a:ext>
            </a:extLst>
          </p:cNvPr>
          <p:cNvSpPr/>
          <p:nvPr userDrawn="1"/>
        </p:nvSpPr>
        <p:spPr>
          <a:xfrm>
            <a:off x="686645" y="4780781"/>
            <a:ext cx="1374316" cy="276999"/>
          </a:xfrm>
          <a:prstGeom prst="rect">
            <a:avLst/>
          </a:prstGeom>
        </p:spPr>
        <p:txBody>
          <a:bodyPr wrap="square">
            <a:spAutoFit/>
          </a:bodyPr>
          <a:lstStyle/>
          <a:p>
            <a:r>
              <a:rPr lang="en-US" sz="1200" dirty="0">
                <a:solidFill>
                  <a:schemeClr val="tx1">
                    <a:lumMod val="75000"/>
                    <a:lumOff val="25000"/>
                  </a:schemeClr>
                </a:solidFill>
                <a:latin typeface="Proxima Nova" charset="0"/>
                <a:ea typeface="Proxima Nova" charset="0"/>
                <a:cs typeface="Proxima Nova" charset="0"/>
              </a:rPr>
              <a:t>ericoverfield.com</a:t>
            </a:r>
            <a:endParaRPr lang="en-US" sz="1200" dirty="0">
              <a:latin typeface="Proxima Nova" charset="0"/>
              <a:ea typeface="Proxima Nova" charset="0"/>
              <a:cs typeface="Proxima Nova" charset="0"/>
            </a:endParaRPr>
          </a:p>
        </p:txBody>
      </p:sp>
    </p:spTree>
    <p:extLst>
      <p:ext uri="{BB962C8B-B14F-4D97-AF65-F5344CB8AC3E}">
        <p14:creationId xmlns:p14="http://schemas.microsoft.com/office/powerpoint/2010/main" val="27791623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2950488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6148" name="Picture 4" descr="https://images.unsplash.com/photo-1519412666065-94acb3f8838f?ixlib=rb-0.3.5&amp;ixid=eyJhcHBfaWQiOjEyMDd9&amp;s=b00b1b53daadcbe486d0c352bd1e4481&amp;dpr=1&amp;auto=format&amp;fit=crop&amp;w=1000&amp;q=80&amp;cs=tinysrgb">
            <a:extLst>
              <a:ext uri="{FF2B5EF4-FFF2-40B4-BE49-F238E27FC236}">
                <a16:creationId xmlns:a16="http://schemas.microsoft.com/office/drawing/2014/main" id="{234B6902-1A69-4C1A-99EF-BB11455A6B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0985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4DF9AEF-0424-4499-8050-09DAEC3BE7B4}"/>
              </a:ext>
            </a:extLst>
          </p:cNvPr>
          <p:cNvSpPr/>
          <p:nvPr userDrawn="1"/>
        </p:nvSpPr>
        <p:spPr>
          <a:xfrm>
            <a:off x="0" y="0"/>
            <a:ext cx="9144000" cy="51435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
        <p:nvSpPr>
          <p:cNvPr id="8" name="Rectangle 7">
            <a:extLst>
              <a:ext uri="{FF2B5EF4-FFF2-40B4-BE49-F238E27FC236}">
                <a16:creationId xmlns:a16="http://schemas.microsoft.com/office/drawing/2014/main" id="{876F60D9-F3E1-4F16-A35D-25313E8D0B6D}"/>
              </a:ext>
            </a:extLst>
          </p:cNvPr>
          <p:cNvSpPr/>
          <p:nvPr userDrawn="1"/>
        </p:nvSpPr>
        <p:spPr>
          <a:xfrm>
            <a:off x="6241537" y="0"/>
            <a:ext cx="1435947" cy="536581"/>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Proxima Nova" panose="02000506030000020004" pitchFamily="50" charset="0"/>
              </a:rPr>
              <a:t>Demo</a:t>
            </a:r>
          </a:p>
        </p:txBody>
      </p:sp>
    </p:spTree>
    <p:extLst>
      <p:ext uri="{BB962C8B-B14F-4D97-AF65-F5344CB8AC3E}">
        <p14:creationId xmlns:p14="http://schemas.microsoft.com/office/powerpoint/2010/main" val="4055271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pic>
        <p:nvPicPr>
          <p:cNvPr id="7170" name="Picture 2" descr="https://images.unsplash.com/photo-1520518020523-5e08a1d6bde2?ixlib=rb-0.3.5&amp;ixid=eyJhcHBfaWQiOjEyMDd9&amp;s=280a53e1d82f3066ae25c34bced146cf&amp;dpr=1&amp;auto=format&amp;fit=crop&amp;w=1000&amp;q=80&amp;cs=tinysrgb">
            <a:extLst>
              <a:ext uri="{FF2B5EF4-FFF2-40B4-BE49-F238E27FC236}">
                <a16:creationId xmlns:a16="http://schemas.microsoft.com/office/drawing/2014/main" id="{D3342A66-5CB4-45F3-AFDC-9CE65BFCC1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55010"/>
            <a:ext cx="9144000" cy="60985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4DF9AEF-0424-4499-8050-09DAEC3BE7B4}"/>
              </a:ext>
            </a:extLst>
          </p:cNvPr>
          <p:cNvSpPr/>
          <p:nvPr userDrawn="1"/>
        </p:nvSpPr>
        <p:spPr>
          <a:xfrm>
            <a:off x="0" y="0"/>
            <a:ext cx="9144000" cy="51435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17853085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34527772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
        <p:nvSpPr>
          <p:cNvPr id="7" name="Rectangle 6"/>
          <p:cNvSpPr/>
          <p:nvPr userDrawn="1"/>
        </p:nvSpPr>
        <p:spPr>
          <a:xfrm>
            <a:off x="6241537" y="0"/>
            <a:ext cx="1435947" cy="536581"/>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Proxima Nova" panose="02000506030000020004" pitchFamily="50" charset="0"/>
              </a:rPr>
              <a:t>Demo</a:t>
            </a:r>
          </a:p>
        </p:txBody>
      </p:sp>
    </p:spTree>
    <p:extLst>
      <p:ext uri="{BB962C8B-B14F-4D97-AF65-F5344CB8AC3E}">
        <p14:creationId xmlns:p14="http://schemas.microsoft.com/office/powerpoint/2010/main" val="37972708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238734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4135589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68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s">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969059" cy="1040914"/>
          </a:xfrm>
          <a:prstGeom prst="rect">
            <a:avLst/>
          </a:prstGeom>
        </p:spPr>
      </p:pic>
      <p:pic>
        <p:nvPicPr>
          <p:cNvPr id="6" name="Picture 5" descr="rs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376" y="4823906"/>
            <a:ext cx="186754" cy="186754"/>
          </a:xfrm>
          <a:prstGeom prst="rect">
            <a:avLst/>
          </a:prstGeom>
        </p:spPr>
      </p:pic>
      <p:grpSp>
        <p:nvGrpSpPr>
          <p:cNvPr id="8" name="Group 7"/>
          <p:cNvGrpSpPr/>
          <p:nvPr userDrawn="1"/>
        </p:nvGrpSpPr>
        <p:grpSpPr>
          <a:xfrm>
            <a:off x="2107081" y="4838426"/>
            <a:ext cx="186754" cy="186256"/>
            <a:chOff x="3328988" y="3201988"/>
            <a:chExt cx="392113" cy="392113"/>
          </a:xfrm>
        </p:grpSpPr>
        <p:sp>
          <p:nvSpPr>
            <p:cNvPr id="9" name="Oval 46"/>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47"/>
            <p:cNvSpPr>
              <a:spLocks/>
            </p:cNvSpPr>
            <p:nvPr/>
          </p:nvSpPr>
          <p:spPr bwMode="auto">
            <a:xfrm>
              <a:off x="3427415"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Rectangle 10"/>
          <p:cNvSpPr/>
          <p:nvPr userDrawn="1"/>
        </p:nvSpPr>
        <p:spPr>
          <a:xfrm>
            <a:off x="2300349" y="4780781"/>
            <a:ext cx="1682243" cy="276999"/>
          </a:xfrm>
          <a:prstGeom prst="rect">
            <a:avLst/>
          </a:prstGeom>
        </p:spPr>
        <p:txBody>
          <a:bodyPr wrap="square">
            <a:spAutoFit/>
          </a:bodyPr>
          <a:lstStyle/>
          <a:p>
            <a:r>
              <a:rPr lang="en-US" sz="1200" dirty="0">
                <a:solidFill>
                  <a:schemeClr val="tx1">
                    <a:lumMod val="75000"/>
                    <a:lumOff val="25000"/>
                  </a:schemeClr>
                </a:solidFill>
                <a:latin typeface="Proxima Nova" charset="0"/>
                <a:ea typeface="Proxima Nova" charset="0"/>
                <a:cs typeface="Proxima Nova" charset="0"/>
              </a:rPr>
              <a:t>@</a:t>
            </a:r>
            <a:r>
              <a:rPr lang="en-US" sz="1200" dirty="0" err="1">
                <a:solidFill>
                  <a:schemeClr val="tx1">
                    <a:lumMod val="75000"/>
                    <a:lumOff val="25000"/>
                  </a:schemeClr>
                </a:solidFill>
                <a:latin typeface="Proxima Nova" charset="0"/>
                <a:ea typeface="Proxima Nova" charset="0"/>
                <a:cs typeface="Proxima Nova" charset="0"/>
              </a:rPr>
              <a:t>ericoverfield</a:t>
            </a:r>
            <a:endParaRPr lang="en-US" sz="1200" dirty="0">
              <a:latin typeface="Proxima Nova" charset="0"/>
              <a:ea typeface="Proxima Nova" charset="0"/>
              <a:cs typeface="Proxima Nova" charset="0"/>
            </a:endParaRPr>
          </a:p>
        </p:txBody>
      </p:sp>
      <p:sp>
        <p:nvSpPr>
          <p:cNvPr id="12" name="Rectangle 11"/>
          <p:cNvSpPr/>
          <p:nvPr userDrawn="1"/>
        </p:nvSpPr>
        <p:spPr>
          <a:xfrm>
            <a:off x="686645" y="4780781"/>
            <a:ext cx="1374316" cy="276999"/>
          </a:xfrm>
          <a:prstGeom prst="rect">
            <a:avLst/>
          </a:prstGeom>
        </p:spPr>
        <p:txBody>
          <a:bodyPr wrap="square">
            <a:spAutoFit/>
          </a:bodyPr>
          <a:lstStyle/>
          <a:p>
            <a:r>
              <a:rPr lang="en-US" sz="1200" dirty="0">
                <a:solidFill>
                  <a:schemeClr val="tx1">
                    <a:lumMod val="75000"/>
                    <a:lumOff val="25000"/>
                  </a:schemeClr>
                </a:solidFill>
                <a:latin typeface="Proxima Nova" charset="0"/>
                <a:ea typeface="Proxima Nova" charset="0"/>
                <a:cs typeface="Proxima Nova" charset="0"/>
              </a:rPr>
              <a:t>ericoverfield.com</a:t>
            </a:r>
            <a:endParaRPr lang="en-US" sz="1200" dirty="0">
              <a:latin typeface="Proxima Nova" charset="0"/>
              <a:ea typeface="Proxima Nova" charset="0"/>
              <a:cs typeface="Proxima Nova" charset="0"/>
            </a:endParaRPr>
          </a:p>
        </p:txBody>
      </p:sp>
    </p:spTree>
    <p:extLst>
      <p:ext uri="{BB962C8B-B14F-4D97-AF65-F5344CB8AC3E}">
        <p14:creationId xmlns:p14="http://schemas.microsoft.com/office/powerpoint/2010/main" val="4034512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2722946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358643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volu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3712458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2458783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voluti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948439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Evolu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1200" y="2082800"/>
            <a:ext cx="2082800" cy="3060700"/>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2882900" cy="1524000"/>
          </a:xfrm>
          <a:prstGeom prst="rect">
            <a:avLst/>
          </a:prstGeom>
        </p:spPr>
      </p:pic>
    </p:spTree>
    <p:extLst>
      <p:ext uri="{BB962C8B-B14F-4D97-AF65-F5344CB8AC3E}">
        <p14:creationId xmlns:p14="http://schemas.microsoft.com/office/powerpoint/2010/main" val="302192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7793" y="130723"/>
            <a:ext cx="6096000" cy="356085"/>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457200" y="1040232"/>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053642"/>
      </p:ext>
    </p:extLst>
  </p:cSld>
  <p:clrMap bg1="lt1" tx1="dk1" bg2="lt2" tx2="dk2" accent1="accent1" accent2="accent2" accent3="accent3" accent4="accent4" accent5="accent5" accent6="accent6" hlink="hlink" folHlink="folHlink"/>
  <p:sldLayoutIdLst>
    <p:sldLayoutId id="2147483649" r:id="rId1"/>
    <p:sldLayoutId id="2147483669" r:id="rId2"/>
    <p:sldLayoutId id="2147483721" r:id="rId3"/>
    <p:sldLayoutId id="2147483666" r:id="rId4"/>
    <p:sldLayoutId id="2147483670" r:id="rId5"/>
    <p:sldLayoutId id="2147483697"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698" r:id="rId18"/>
    <p:sldLayoutId id="2147483699" r:id="rId19"/>
    <p:sldLayoutId id="2147483700" r:id="rId20"/>
    <p:sldLayoutId id="2147483701" r:id="rId21"/>
    <p:sldLayoutId id="2147483722" r:id="rId22"/>
    <p:sldLayoutId id="2147483702" r:id="rId23"/>
    <p:sldLayoutId id="2147483696" r:id="rId24"/>
    <p:sldLayoutId id="2147483703" r:id="rId25"/>
    <p:sldLayoutId id="2147483704" r:id="rId26"/>
    <p:sldLayoutId id="2147483660" r:id="rId27"/>
  </p:sldLayoutIdLst>
  <p:hf hdr="0" ftr="0" dt="0"/>
  <p:txStyles>
    <p:titleStyle>
      <a:lvl1pPr algn="l" defTabSz="457200" rtl="0" eaLnBrk="1" latinLnBrk="0" hangingPunct="1">
        <a:spcBef>
          <a:spcPct val="0"/>
        </a:spcBef>
        <a:buNone/>
        <a:defRPr sz="1400" b="1" kern="1200">
          <a:solidFill>
            <a:schemeClr val="tx1"/>
          </a:solidFill>
          <a:latin typeface="Raleway"/>
          <a:ea typeface="+mj-ea"/>
          <a:cs typeface="Raleway"/>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Raleway"/>
          <a:ea typeface="+mn-ea"/>
          <a:cs typeface="Raleway"/>
        </a:defRPr>
      </a:lvl1pPr>
      <a:lvl2pPr marL="742950" indent="-285750" algn="l" defTabSz="457200" rtl="0" eaLnBrk="1" latinLnBrk="0" hangingPunct="1">
        <a:spcBef>
          <a:spcPct val="20000"/>
        </a:spcBef>
        <a:buFont typeface="Arial"/>
        <a:buChar char="–"/>
        <a:defRPr sz="2000" kern="1200">
          <a:solidFill>
            <a:schemeClr val="tx1"/>
          </a:solidFill>
          <a:latin typeface="Raleway"/>
          <a:ea typeface="+mn-ea"/>
          <a:cs typeface="Raleway"/>
        </a:defRPr>
      </a:lvl2pPr>
      <a:lvl3pPr marL="1143000" indent="-228600" algn="l" defTabSz="457200" rtl="0" eaLnBrk="1" latinLnBrk="0" hangingPunct="1">
        <a:spcBef>
          <a:spcPct val="20000"/>
        </a:spcBef>
        <a:buFont typeface="Arial"/>
        <a:buChar char="•"/>
        <a:defRPr sz="1800" kern="1200">
          <a:solidFill>
            <a:schemeClr val="tx1"/>
          </a:solidFill>
          <a:latin typeface="Raleway"/>
          <a:ea typeface="+mn-ea"/>
          <a:cs typeface="Raleway"/>
        </a:defRPr>
      </a:lvl3pPr>
      <a:lvl4pPr marL="1600200" indent="-228600" algn="l" defTabSz="457200" rtl="0" eaLnBrk="1" latinLnBrk="0" hangingPunct="1">
        <a:spcBef>
          <a:spcPct val="20000"/>
        </a:spcBef>
        <a:buFont typeface="Arial"/>
        <a:buChar char="–"/>
        <a:defRPr sz="1600" kern="1200">
          <a:solidFill>
            <a:schemeClr val="tx1"/>
          </a:solidFill>
          <a:latin typeface="Raleway"/>
          <a:ea typeface="+mn-ea"/>
          <a:cs typeface="Raleway"/>
        </a:defRPr>
      </a:lvl4pPr>
      <a:lvl5pPr marL="2057400" indent="-228600" algn="l" defTabSz="457200" rtl="0" eaLnBrk="1" latinLnBrk="0" hangingPunct="1">
        <a:spcBef>
          <a:spcPct val="20000"/>
        </a:spcBef>
        <a:buFont typeface="Arial"/>
        <a:buChar char="»"/>
        <a:defRPr sz="1600" kern="1200">
          <a:solidFill>
            <a:schemeClr val="tx1"/>
          </a:solidFill>
          <a:latin typeface="Raleway"/>
          <a:ea typeface="+mn-ea"/>
          <a:cs typeface="Ralewa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33.wmf"/><Relationship Id="rId4"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sharepoint/dev/declarative-customization/site-design-json-schema"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hyperlink" Target="https://myignite.techcommunity.microsoft.com/sessions/65682"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hyperlink" Target="https://www.powershellgallery.com/packages/Microsoft.Online.SharePoint.PowerShel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17.xml"/><Relationship Id="rId7" Type="http://schemas.openxmlformats.org/officeDocument/2006/relationships/image" Target="../media/image48.jpe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50.wmf"/><Relationship Id="rId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gif"/><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7.jpg"/><Relationship Id="rId4" Type="http://schemas.openxmlformats.org/officeDocument/2006/relationships/image" Target="../media/image26.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hyperlink" Target="https://www.sitedesigner.io/#/"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aka.ms/spsitedesigns" TargetMode="External"/><Relationship Id="rId7" Type="http://schemas.openxmlformats.org/officeDocument/2006/relationships/hyperlink" Target="https://docs.microsoft.com/en-us/sharepoint/dev/declarative-customization/customize-default-site-design"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github.com/SharePoint/sp-dev-solutions/tree/master/solutions/SiteDesignsStudio" TargetMode="External"/><Relationship Id="rId5" Type="http://schemas.openxmlformats.org/officeDocument/2006/relationships/hyperlink" Target="http://aka.ms/spsitescriptsamples" TargetMode="External"/><Relationship Id="rId4" Type="http://schemas.openxmlformats.org/officeDocument/2006/relationships/hyperlink" Target="https://docs.microsoft.com/en-us/sharepoint/dev/declarative-customization/site-design-json-schema"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2.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1.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33.w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notesSlide" Target="../notesSlides/notesSlide7.xml"/><Relationship Id="rId7"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37.emf"/><Relationship Id="rId5" Type="http://schemas.openxmlformats.org/officeDocument/2006/relationships/image" Target="../media/image34.wmf"/><Relationship Id="rId10" Type="http://schemas.openxmlformats.org/officeDocument/2006/relationships/image" Target="../media/image36.wmf"/><Relationship Id="rId4" Type="http://schemas.openxmlformats.org/officeDocument/2006/relationships/oleObject" Target="../embeddings/oleObject4.bin"/><Relationship Id="rId9"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38.wmf"/><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et of paintbrushes and a watercolor palette laid out next to a blank notebook on a worn-out wooden surface">
            <a:extLst>
              <a:ext uri="{FF2B5EF4-FFF2-40B4-BE49-F238E27FC236}">
                <a16:creationId xmlns:a16="http://schemas.microsoft.com/office/drawing/2014/main" id="{FF9A0197-838C-4ABC-9255-99F8F38569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593"/>
          <a:stretch/>
        </p:blipFill>
        <p:spPr bwMode="auto">
          <a:xfrm>
            <a:off x="3164361" y="1"/>
            <a:ext cx="5979639"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4"/>
          <p:cNvSpPr/>
          <p:nvPr/>
        </p:nvSpPr>
        <p:spPr>
          <a:xfrm rot="10800000">
            <a:off x="0" y="0"/>
            <a:ext cx="5903450" cy="5143500"/>
          </a:xfrm>
          <a:custGeom>
            <a:avLst/>
            <a:gdLst>
              <a:gd name="connsiteX0" fmla="*/ 2483124 w 5460510"/>
              <a:gd name="connsiteY0" fmla="*/ 0 h 5143500"/>
              <a:gd name="connsiteX1" fmla="*/ 3771407 w 5460510"/>
              <a:gd name="connsiteY1" fmla="*/ 0 h 5143500"/>
              <a:gd name="connsiteX2" fmla="*/ 4717679 w 5460510"/>
              <a:gd name="connsiteY2" fmla="*/ 0 h 5143500"/>
              <a:gd name="connsiteX3" fmla="*/ 5460510 w 5460510"/>
              <a:gd name="connsiteY3" fmla="*/ 0 h 5143500"/>
              <a:gd name="connsiteX4" fmla="*/ 5460510 w 5460510"/>
              <a:gd name="connsiteY4" fmla="*/ 5143500 h 5143500"/>
              <a:gd name="connsiteX5" fmla="*/ 4717679 w 5460510"/>
              <a:gd name="connsiteY5" fmla="*/ 5143500 h 5143500"/>
              <a:gd name="connsiteX6" fmla="*/ 3771407 w 5460510"/>
              <a:gd name="connsiteY6" fmla="*/ 5143500 h 5143500"/>
              <a:gd name="connsiteX7" fmla="*/ 0 w 546051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510" h="5143500">
                <a:moveTo>
                  <a:pt x="2483124" y="0"/>
                </a:moveTo>
                <a:lnTo>
                  <a:pt x="3771407" y="0"/>
                </a:lnTo>
                <a:lnTo>
                  <a:pt x="4717679" y="0"/>
                </a:lnTo>
                <a:lnTo>
                  <a:pt x="5460510" y="0"/>
                </a:lnTo>
                <a:lnTo>
                  <a:pt x="5460510" y="5143500"/>
                </a:lnTo>
                <a:lnTo>
                  <a:pt x="4717679" y="5143500"/>
                </a:lnTo>
                <a:lnTo>
                  <a:pt x="3771407" y="5143500"/>
                </a:lnTo>
                <a:lnTo>
                  <a:pt x="0" y="51435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Line 5"/>
          <p:cNvSpPr>
            <a:spLocks noChangeShapeType="1"/>
          </p:cNvSpPr>
          <p:nvPr/>
        </p:nvSpPr>
        <p:spPr bwMode="auto">
          <a:xfrm>
            <a:off x="560388" y="-65563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Line 6"/>
          <p:cNvSpPr>
            <a:spLocks noChangeShapeType="1"/>
          </p:cNvSpPr>
          <p:nvPr/>
        </p:nvSpPr>
        <p:spPr bwMode="auto">
          <a:xfrm>
            <a:off x="560388" y="-65563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nvSpPr>
        <p:spPr>
          <a:xfrm>
            <a:off x="369604" y="4249043"/>
            <a:ext cx="3021989" cy="830997"/>
          </a:xfrm>
          <a:prstGeom prst="rect">
            <a:avLst/>
          </a:prstGeom>
        </p:spPr>
        <p:txBody>
          <a:bodyPr wrap="square">
            <a:spAutoFit/>
          </a:bodyPr>
          <a:lstStyle/>
          <a:p>
            <a:endParaRPr lang="en-US" sz="1600">
              <a:solidFill>
                <a:srgbClr val="00A5C8"/>
              </a:solidFill>
              <a:latin typeface="Roboto"/>
              <a:cs typeface="Roboto Light"/>
            </a:endParaRPr>
          </a:p>
          <a:p>
            <a:endParaRPr lang="en-US" sz="1600">
              <a:solidFill>
                <a:srgbClr val="00A5C8"/>
              </a:solidFill>
              <a:latin typeface="Roboto"/>
              <a:cs typeface="Roboto Light"/>
            </a:endParaRPr>
          </a:p>
          <a:p>
            <a:endParaRPr lang="en-US" sz="1600">
              <a:latin typeface="Roboto"/>
              <a:cs typeface="Roboto Light"/>
            </a:endParaRPr>
          </a:p>
        </p:txBody>
      </p:sp>
      <p:sp>
        <p:nvSpPr>
          <p:cNvPr id="16" name="Rectangle 15"/>
          <p:cNvSpPr/>
          <p:nvPr/>
        </p:nvSpPr>
        <p:spPr>
          <a:xfrm>
            <a:off x="242934" y="-229599"/>
            <a:ext cx="5389414" cy="2246769"/>
          </a:xfrm>
          <a:prstGeom prst="rect">
            <a:avLst/>
          </a:prstGeom>
        </p:spPr>
        <p:txBody>
          <a:bodyPr wrap="square" lIns="0">
            <a:spAutoFit/>
          </a:bodyPr>
          <a:lstStyle/>
          <a:p>
            <a:endParaRPr lang="en-US" sz="2800" dirty="0">
              <a:solidFill>
                <a:srgbClr val="3C4252"/>
              </a:solidFill>
              <a:latin typeface="Proxima Nova Semibold" panose="02000506030000020004" pitchFamily="50" charset="0"/>
              <a:ea typeface="Proxima Nova" charset="0"/>
              <a:cs typeface="Proxima Nova" charset="0"/>
            </a:endParaRPr>
          </a:p>
          <a:p>
            <a:endParaRPr lang="en-US" sz="2800" dirty="0">
              <a:solidFill>
                <a:srgbClr val="3C4252"/>
              </a:solidFill>
              <a:latin typeface="Proxima Nova Semibold" panose="02000506030000020004" pitchFamily="50" charset="0"/>
              <a:ea typeface="Proxima Nova" charset="0"/>
              <a:cs typeface="Proxima Nova" charset="0"/>
            </a:endParaRPr>
          </a:p>
          <a:p>
            <a:r>
              <a:rPr lang="en-US" sz="2800" dirty="0">
                <a:solidFill>
                  <a:srgbClr val="3C4252"/>
                </a:solidFill>
                <a:latin typeface="Proxima Nova Semibold" panose="02000506030000020004" pitchFamily="50" charset="0"/>
                <a:ea typeface="Proxima Nova" charset="0"/>
                <a:cs typeface="Proxima Nova" charset="0"/>
              </a:rPr>
              <a:t>DELIVER AMAZING RESULTS WITH SHAREPOINT </a:t>
            </a:r>
          </a:p>
          <a:p>
            <a:r>
              <a:rPr lang="en-US" sz="2800" dirty="0">
                <a:solidFill>
                  <a:srgbClr val="3C4252"/>
                </a:solidFill>
                <a:latin typeface="Proxima Nova Semibold" panose="02000506030000020004" pitchFamily="50" charset="0"/>
                <a:ea typeface="Proxima Nova" charset="0"/>
                <a:cs typeface="Proxima Nova" charset="0"/>
              </a:rPr>
              <a:t>SITE DESIGNS</a:t>
            </a:r>
          </a:p>
        </p:txBody>
      </p:sp>
      <p:cxnSp>
        <p:nvCxnSpPr>
          <p:cNvPr id="18" name="Straight Connector 17"/>
          <p:cNvCxnSpPr/>
          <p:nvPr/>
        </p:nvCxnSpPr>
        <p:spPr>
          <a:xfrm>
            <a:off x="242934" y="202384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29303" y="2620033"/>
            <a:ext cx="3517951" cy="1477328"/>
          </a:xfrm>
          <a:prstGeom prst="rect">
            <a:avLst/>
          </a:prstGeom>
        </p:spPr>
        <p:txBody>
          <a:bodyPr wrap="none" lIns="0">
            <a:spAutoFit/>
          </a:bodyPr>
          <a:lstStyle/>
          <a:p>
            <a:r>
              <a:rPr lang="en-US" b="1" dirty="0">
                <a:solidFill>
                  <a:srgbClr val="3C4252"/>
                </a:solidFill>
                <a:latin typeface="Proxima Nova Semibold" panose="02000506030000020004" pitchFamily="50" charset="0"/>
                <a:cs typeface="Roboto Regular"/>
              </a:rPr>
              <a:t>ERIC OVERFIELD </a:t>
            </a:r>
            <a:r>
              <a:rPr lang="en-US" dirty="0">
                <a:solidFill>
                  <a:srgbClr val="3C4252"/>
                </a:solidFill>
                <a:latin typeface="Proxima Nova" panose="02000506030000020004" pitchFamily="50" charset="0"/>
                <a:cs typeface="Roboto Regular"/>
              </a:rPr>
              <a:t>| </a:t>
            </a:r>
            <a:r>
              <a:rPr lang="en-US" dirty="0" err="1">
                <a:solidFill>
                  <a:srgbClr val="3C4252"/>
                </a:solidFill>
                <a:latin typeface="Proxima Nova" panose="02000506030000020004" pitchFamily="50" charset="0"/>
                <a:cs typeface="Roboto Regular"/>
              </a:rPr>
              <a:t>PixelMill</a:t>
            </a:r>
            <a:endParaRPr lang="en-US" dirty="0">
              <a:solidFill>
                <a:srgbClr val="3C4252"/>
              </a:solidFill>
              <a:latin typeface="Proxima Nova" panose="02000506030000020004" pitchFamily="50" charset="0"/>
              <a:cs typeface="Roboto Regular"/>
            </a:endParaRPr>
          </a:p>
          <a:p>
            <a:r>
              <a:rPr lang="en-US" dirty="0">
                <a:solidFill>
                  <a:srgbClr val="3C4252"/>
                </a:solidFill>
                <a:latin typeface="Proxima Nova" panose="02000506030000020004" pitchFamily="50" charset="0"/>
                <a:cs typeface="Roboto Regular"/>
              </a:rPr>
              <a:t>Microsoft MVP &amp; RD</a:t>
            </a:r>
          </a:p>
          <a:p>
            <a:r>
              <a:rPr lang="en-US" dirty="0">
                <a:solidFill>
                  <a:srgbClr val="3C4252"/>
                </a:solidFill>
                <a:latin typeface="Proxima Nova" panose="02000506030000020004" pitchFamily="50" charset="0"/>
                <a:cs typeface="Roboto Regular"/>
              </a:rPr>
              <a:t>SharePoint Advocate &amp; Enthusiast</a:t>
            </a:r>
          </a:p>
          <a:p>
            <a:endParaRPr lang="en-US" dirty="0">
              <a:solidFill>
                <a:srgbClr val="3C4252"/>
              </a:solidFill>
              <a:latin typeface="Proxima Nova" panose="02000506030000020004" pitchFamily="50" charset="0"/>
              <a:cs typeface="Roboto Regular"/>
            </a:endParaRPr>
          </a:p>
          <a:p>
            <a:r>
              <a:rPr lang="en-US" dirty="0">
                <a:solidFill>
                  <a:srgbClr val="3C4252"/>
                </a:solidFill>
                <a:latin typeface="Proxima Nova" panose="02000506030000020004" pitchFamily="50" charset="0"/>
                <a:cs typeface="Roboto Regular"/>
              </a:rPr>
              <a:t>@</a:t>
            </a:r>
            <a:r>
              <a:rPr lang="en-US" dirty="0" err="1">
                <a:solidFill>
                  <a:srgbClr val="3C4252"/>
                </a:solidFill>
                <a:latin typeface="Proxima Nova" panose="02000506030000020004" pitchFamily="50" charset="0"/>
                <a:cs typeface="Roboto Regular"/>
              </a:rPr>
              <a:t>ericoverfield</a:t>
            </a:r>
            <a:endParaRPr lang="en-US" dirty="0">
              <a:solidFill>
                <a:srgbClr val="3C4252"/>
              </a:solidFill>
              <a:latin typeface="Proxima Nova" panose="02000506030000020004" pitchFamily="50" charset="0"/>
              <a:cs typeface="Roboto Regular"/>
            </a:endParaRPr>
          </a:p>
        </p:txBody>
      </p:sp>
      <p:sp>
        <p:nvSpPr>
          <p:cNvPr id="10" name="Rectangle 9">
            <a:extLst>
              <a:ext uri="{FF2B5EF4-FFF2-40B4-BE49-F238E27FC236}">
                <a16:creationId xmlns:a16="http://schemas.microsoft.com/office/drawing/2014/main" id="{84F6CC8F-635A-40E0-9785-8304D43A2F0B}"/>
              </a:ext>
            </a:extLst>
          </p:cNvPr>
          <p:cNvSpPr/>
          <p:nvPr/>
        </p:nvSpPr>
        <p:spPr>
          <a:xfrm>
            <a:off x="3391593" y="4676692"/>
            <a:ext cx="5735169" cy="400110"/>
          </a:xfrm>
          <a:prstGeom prst="rect">
            <a:avLst/>
          </a:prstGeom>
        </p:spPr>
        <p:txBody>
          <a:bodyPr wrap="square" lIns="0">
            <a:spAutoFit/>
          </a:bodyPr>
          <a:lstStyle/>
          <a:p>
            <a:pPr algn="r"/>
            <a:r>
              <a:rPr lang="en-US" sz="2000" b="1" dirty="0">
                <a:solidFill>
                  <a:schemeClr val="bg1"/>
                </a:solidFill>
                <a:latin typeface="Proxima Nova Semibold" panose="02000506030000020004" pitchFamily="50" charset="0"/>
                <a:cs typeface="Roboto Regular"/>
              </a:rPr>
              <a:t>http://pxml.ly/EO-Site-Designs-Oct2018</a:t>
            </a:r>
            <a:endParaRPr lang="en-US" sz="2000" dirty="0">
              <a:solidFill>
                <a:schemeClr val="bg1"/>
              </a:solidFill>
              <a:latin typeface="Proxima Nova" panose="02000506030000020004" pitchFamily="50" charset="0"/>
              <a:cs typeface="Roboto Regular"/>
            </a:endParaRPr>
          </a:p>
        </p:txBody>
      </p:sp>
    </p:spTree>
    <p:extLst>
      <p:ext uri="{BB962C8B-B14F-4D97-AF65-F5344CB8AC3E}">
        <p14:creationId xmlns:p14="http://schemas.microsoft.com/office/powerpoint/2010/main" val="210009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59829" y="17265"/>
            <a:ext cx="3984171" cy="313932"/>
          </a:xfrm>
          <a:prstGeom prst="rect">
            <a:avLst/>
          </a:prstGeom>
        </p:spPr>
        <p:txBody>
          <a:bodyPr wrap="square">
            <a:spAutoFit/>
          </a:bodyPr>
          <a:lstStyle/>
          <a:p>
            <a:pPr lvl="1" algn="r">
              <a:lnSpc>
                <a:spcPct val="120000"/>
              </a:lnSpc>
            </a:pPr>
            <a:r>
              <a:rPr lang="en-US" sz="1200" dirty="0">
                <a:solidFill>
                  <a:srgbClr val="454B5A"/>
                </a:solidFill>
                <a:latin typeface="Proxima Nova" panose="02000506030000020004" pitchFamily="50" charset="0"/>
                <a:ea typeface="Proxima Nova" charset="0"/>
                <a:cs typeface="Proxima Nova" charset="0"/>
              </a:rPr>
              <a:t>ANATOMY OF A SITE SCRIPT</a:t>
            </a:r>
          </a:p>
        </p:txBody>
      </p:sp>
      <p:sp>
        <p:nvSpPr>
          <p:cNvPr id="5" name="Rectangle 4">
            <a:extLst>
              <a:ext uri="{FF2B5EF4-FFF2-40B4-BE49-F238E27FC236}">
                <a16:creationId xmlns:a16="http://schemas.microsoft.com/office/drawing/2014/main" id="{8D1EAA20-9098-4F94-A9DC-10EFE9C58709}"/>
              </a:ext>
            </a:extLst>
          </p:cNvPr>
          <p:cNvSpPr/>
          <p:nvPr/>
        </p:nvSpPr>
        <p:spPr>
          <a:xfrm>
            <a:off x="599756" y="994798"/>
            <a:ext cx="8352682" cy="396647"/>
          </a:xfrm>
          <a:prstGeom prst="rect">
            <a:avLst/>
          </a:prstGeom>
        </p:spPr>
        <p:txBody>
          <a:bodyPr wrap="square">
            <a:spAutoFit/>
          </a:bodyPr>
          <a:lstStyle/>
          <a:p>
            <a:pPr>
              <a:lnSpc>
                <a:spcPct val="140000"/>
              </a:lnSpc>
              <a:buClr>
                <a:srgbClr val="0087AF"/>
              </a:buClr>
              <a:buSzPct val="75000"/>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JSON based array of “actions” – each action consists of a “verb” and its properties</a:t>
            </a:r>
          </a:p>
        </p:txBody>
      </p:sp>
      <p:sp>
        <p:nvSpPr>
          <p:cNvPr id="6" name="Rectangle 5">
            <a:extLst>
              <a:ext uri="{FF2B5EF4-FFF2-40B4-BE49-F238E27FC236}">
                <a16:creationId xmlns:a16="http://schemas.microsoft.com/office/drawing/2014/main" id="{E6DFB8E8-845B-4CBC-8AF5-9C001AA6740F}"/>
              </a:ext>
            </a:extLst>
          </p:cNvPr>
          <p:cNvSpPr/>
          <p:nvPr/>
        </p:nvSpPr>
        <p:spPr>
          <a:xfrm>
            <a:off x="599756" y="1475911"/>
            <a:ext cx="8352682" cy="396647"/>
          </a:xfrm>
          <a:prstGeom prst="rect">
            <a:avLst/>
          </a:prstGeom>
        </p:spPr>
        <p:txBody>
          <a:bodyPr wrap="square">
            <a:spAutoFit/>
          </a:bodyPr>
          <a:lstStyle/>
          <a:p>
            <a:pPr>
              <a:lnSpc>
                <a:spcPct val="140000"/>
              </a:lnSpc>
              <a:buClr>
                <a:srgbClr val="0087AF"/>
              </a:buClr>
              <a:buSzPct val="75000"/>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Script actions can be concatenated to singe file or multiple files can used</a:t>
            </a:r>
          </a:p>
        </p:txBody>
      </p:sp>
      <p:sp>
        <p:nvSpPr>
          <p:cNvPr id="7" name="Rectangle 6">
            <a:extLst>
              <a:ext uri="{FF2B5EF4-FFF2-40B4-BE49-F238E27FC236}">
                <a16:creationId xmlns:a16="http://schemas.microsoft.com/office/drawing/2014/main" id="{4922CF92-B6D1-4714-9E2C-43FAA60F6AE7}"/>
              </a:ext>
            </a:extLst>
          </p:cNvPr>
          <p:cNvSpPr/>
          <p:nvPr/>
        </p:nvSpPr>
        <p:spPr>
          <a:xfrm>
            <a:off x="599756" y="1957024"/>
            <a:ext cx="8352682" cy="396647"/>
          </a:xfrm>
          <a:prstGeom prst="rect">
            <a:avLst/>
          </a:prstGeom>
        </p:spPr>
        <p:txBody>
          <a:bodyPr wrap="square">
            <a:spAutoFit/>
          </a:bodyPr>
          <a:lstStyle/>
          <a:p>
            <a:pPr>
              <a:lnSpc>
                <a:spcPct val="140000"/>
              </a:lnSpc>
              <a:buClr>
                <a:srgbClr val="0087AF"/>
              </a:buClr>
              <a:buSzPct val="75000"/>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Current limit of 30 cumulative actions across one or more site scripts, including </a:t>
            </a:r>
            <a:r>
              <a:rPr lang="en-US" sz="1600" b="1" dirty="0">
                <a:solidFill>
                  <a:srgbClr val="3C4252"/>
                </a:solidFill>
                <a:latin typeface="Proxima Nova" panose="02000506030000020004" pitchFamily="50" charset="0"/>
                <a:ea typeface="Roboto" panose="02000000000000000000" pitchFamily="2" charset="0"/>
                <a:cs typeface="Roboto" panose="02000000000000000000" pitchFamily="2" charset="0"/>
              </a:rPr>
              <a:t>sub actions</a:t>
            </a:r>
          </a:p>
        </p:txBody>
      </p:sp>
      <p:graphicFrame>
        <p:nvGraphicFramePr>
          <p:cNvPr id="8" name="Object 7">
            <a:extLst>
              <a:ext uri="{FF2B5EF4-FFF2-40B4-BE49-F238E27FC236}">
                <a16:creationId xmlns:a16="http://schemas.microsoft.com/office/drawing/2014/main" id="{121030CE-438F-4821-83E6-2B917DF044F0}"/>
              </a:ext>
            </a:extLst>
          </p:cNvPr>
          <p:cNvGraphicFramePr>
            <a:graphicFrameLocks noChangeAspect="1"/>
          </p:cNvGraphicFramePr>
          <p:nvPr>
            <p:extLst>
              <p:ext uri="{D42A27DB-BD31-4B8C-83A1-F6EECF244321}">
                <p14:modId xmlns:p14="http://schemas.microsoft.com/office/powerpoint/2010/main" val="3417495198"/>
              </p:ext>
            </p:extLst>
          </p:nvPr>
        </p:nvGraphicFramePr>
        <p:xfrm>
          <a:off x="181272" y="3118076"/>
          <a:ext cx="6970642" cy="3569031"/>
        </p:xfrm>
        <a:graphic>
          <a:graphicData uri="http://schemas.openxmlformats.org/presentationml/2006/ole">
            <mc:AlternateContent xmlns:mc="http://schemas.openxmlformats.org/markup-compatibility/2006">
              <mc:Choice xmlns:v="urn:schemas-microsoft-com:vml" Requires="v">
                <p:oleObj spid="_x0000_s5123" r:id="rId4" imgW="11568240" imgH="5929920" progId="">
                  <p:embed/>
                </p:oleObj>
              </mc:Choice>
              <mc:Fallback>
                <p:oleObj r:id="rId4" imgW="11568240" imgH="5929920" progId="">
                  <p:embed/>
                  <p:pic>
                    <p:nvPicPr>
                      <p:cNvPr id="8" name="Object 7">
                        <a:extLst>
                          <a:ext uri="{FF2B5EF4-FFF2-40B4-BE49-F238E27FC236}">
                            <a16:creationId xmlns:a16="http://schemas.microsoft.com/office/drawing/2014/main" id="{121030CE-438F-4821-83E6-2B917DF044F0}"/>
                          </a:ext>
                        </a:extLst>
                      </p:cNvPr>
                      <p:cNvPicPr/>
                      <p:nvPr/>
                    </p:nvPicPr>
                    <p:blipFill>
                      <a:blip r:embed="rId5"/>
                      <a:stretch>
                        <a:fillRect/>
                      </a:stretch>
                    </p:blipFill>
                    <p:spPr>
                      <a:xfrm>
                        <a:off x="181272" y="3118076"/>
                        <a:ext cx="6970642" cy="3569031"/>
                      </a:xfrm>
                      <a:prstGeom prst="rect">
                        <a:avLst/>
                      </a:prstGeom>
                      <a:solidFill>
                        <a:schemeClr val="tx1"/>
                      </a:solidFill>
                      <a:ln>
                        <a:solidFill>
                          <a:schemeClr val="bg1">
                            <a:lumMod val="50000"/>
                          </a:schemeClr>
                        </a:solidFill>
                      </a:ln>
                    </p:spPr>
                  </p:pic>
                </p:oleObj>
              </mc:Fallback>
            </mc:AlternateContent>
          </a:graphicData>
        </a:graphic>
      </p:graphicFrame>
      <p:sp>
        <p:nvSpPr>
          <p:cNvPr id="9" name="Rectangle 8">
            <a:extLst>
              <a:ext uri="{FF2B5EF4-FFF2-40B4-BE49-F238E27FC236}">
                <a16:creationId xmlns:a16="http://schemas.microsoft.com/office/drawing/2014/main" id="{22C6F5E7-F471-4424-8D73-C3888E1BA0F4}"/>
              </a:ext>
            </a:extLst>
          </p:cNvPr>
          <p:cNvSpPr/>
          <p:nvPr/>
        </p:nvSpPr>
        <p:spPr>
          <a:xfrm>
            <a:off x="599756" y="2438639"/>
            <a:ext cx="8352682" cy="402161"/>
          </a:xfrm>
          <a:prstGeom prst="rect">
            <a:avLst/>
          </a:prstGeom>
        </p:spPr>
        <p:txBody>
          <a:bodyPr wrap="square">
            <a:spAutoFit/>
          </a:bodyPr>
          <a:lstStyle/>
          <a:p>
            <a:pPr>
              <a:lnSpc>
                <a:spcPct val="140000"/>
              </a:lnSpc>
              <a:buClr>
                <a:srgbClr val="0087AF"/>
              </a:buClr>
              <a:buSzPct val="75000"/>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Long site scripts may be queued with new </a:t>
            </a:r>
            <a:r>
              <a:rPr lang="en-US" sz="1600" dirty="0" err="1">
                <a:solidFill>
                  <a:srgbClr val="3C4252"/>
                </a:solidFill>
                <a:latin typeface="Proxima Nova" panose="02000506030000020004" pitchFamily="50" charset="0"/>
                <a:ea typeface="Roboto" panose="02000000000000000000" pitchFamily="2" charset="0"/>
                <a:cs typeface="Roboto" panose="02000000000000000000" pitchFamily="2" charset="0"/>
              </a:rPr>
              <a:t>commandlet</a:t>
            </a: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 </a:t>
            </a:r>
            <a:r>
              <a:rPr lang="en-US" sz="1600" dirty="0">
                <a:solidFill>
                  <a:srgbClr val="3C4252"/>
                </a:solidFill>
                <a:latin typeface="Consolas" panose="020B0609020204030204" pitchFamily="49" charset="0"/>
                <a:ea typeface="Roboto" panose="02000000000000000000" pitchFamily="2" charset="0"/>
                <a:cs typeface="Roboto" panose="02000000000000000000" pitchFamily="2" charset="0"/>
              </a:rPr>
              <a:t>Add-</a:t>
            </a:r>
            <a:r>
              <a:rPr lang="en-US" sz="1600" dirty="0" err="1">
                <a:solidFill>
                  <a:srgbClr val="3C4252"/>
                </a:solidFill>
                <a:latin typeface="Consolas" panose="020B0609020204030204" pitchFamily="49" charset="0"/>
                <a:ea typeface="Roboto" panose="02000000000000000000" pitchFamily="2" charset="0"/>
                <a:cs typeface="Roboto" panose="02000000000000000000" pitchFamily="2" charset="0"/>
              </a:rPr>
              <a:t>SPOSiteDesignTask</a:t>
            </a:r>
            <a:endParaRPr lang="en-US" sz="1600" b="1" dirty="0">
              <a:solidFill>
                <a:srgbClr val="3C4252"/>
              </a:solidFill>
              <a:latin typeface="Consolas" panose="020B0609020204030204" pitchFamily="49"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91305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anim calcmode="lin" valueType="num">
                                      <p:cBhvr>
                                        <p:cTn id="26" dur="500" fill="hold"/>
                                        <p:tgtEl>
                                          <p:spTgt spid="9"/>
                                        </p:tgtEl>
                                        <p:attrNameLst>
                                          <p:attrName>ppt_x</p:attrName>
                                        </p:attrNameLst>
                                      </p:cBhvr>
                                      <p:tavLst>
                                        <p:tav tm="0">
                                          <p:val>
                                            <p:strVal val="#ppt_x"/>
                                          </p:val>
                                        </p:tav>
                                        <p:tav tm="100000">
                                          <p:val>
                                            <p:strVal val="#ppt_x"/>
                                          </p:val>
                                        </p:tav>
                                      </p:tavLst>
                                    </p:anim>
                                    <p:anim calcmode="lin" valueType="num">
                                      <p:cBhvr>
                                        <p:cTn id="27" dur="5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7883" y="780046"/>
            <a:ext cx="7666384" cy="4102277"/>
          </a:xfrm>
          <a:prstGeom prst="rect">
            <a:avLst/>
          </a:prstGeom>
        </p:spPr>
        <p:txBody>
          <a:bodyPr wrap="square">
            <a:spAutoFit/>
          </a:bodyPr>
          <a:lstStyle/>
          <a:p>
            <a:pPr>
              <a:lnSpc>
                <a:spcPct val="140000"/>
              </a:lnSpc>
              <a:buClr>
                <a:srgbClr val="3C4252"/>
              </a:buClr>
              <a:buSzPct val="75000"/>
            </a:pPr>
            <a:r>
              <a:rPr lang="en-US" sz="1600" b="1" dirty="0">
                <a:solidFill>
                  <a:srgbClr val="3C4252"/>
                </a:solidFill>
                <a:latin typeface="Proxima Nova" panose="02000506030000020004" pitchFamily="50" charset="0"/>
                <a:ea typeface="Roboto" panose="02000000000000000000" pitchFamily="2" charset="0"/>
                <a:cs typeface="Roboto" panose="02000000000000000000" pitchFamily="2" charset="0"/>
              </a:rPr>
              <a:t>Currently available script actions - verbs</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Creating a new list or library (or modifying the default one created with the site)</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Creating site columns, content types, and configuring other list settings</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Applying a theme</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Setting a site logo</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Add and remove navigation</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Join a hub site</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Triggering a Microsoft Flow</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Installing a deployed solution from the app catalog</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Register a SPFX extension</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Setting regional settings for the site</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Setting external sharing capability for the site</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Add users (principal) to SharePoint Groups / manage guest access</a:t>
            </a:r>
          </a:p>
          <a:p>
            <a:pPr marL="342900"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hlinkClick r:id="rId3"/>
              </a:rPr>
              <a:t>https://docs.microsoft.com/en-us/sharepoint/dev/declarative-customization/site-design-json-schema</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a:lnSpc>
                <a:spcPct val="140000"/>
              </a:lnSpc>
              <a:buClr>
                <a:srgbClr val="3C4252"/>
              </a:buClr>
              <a:buSzPct val="75000"/>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More actions are expected</a:t>
            </a:r>
          </a:p>
        </p:txBody>
      </p:sp>
      <p:sp>
        <p:nvSpPr>
          <p:cNvPr id="3" name="Rectangle 2"/>
          <p:cNvSpPr/>
          <p:nvPr/>
        </p:nvSpPr>
        <p:spPr>
          <a:xfrm>
            <a:off x="5159829" y="17265"/>
            <a:ext cx="3984171" cy="292837"/>
          </a:xfrm>
          <a:prstGeom prst="rect">
            <a:avLst/>
          </a:prstGeom>
        </p:spPr>
        <p:txBody>
          <a:bodyPr wrap="square">
            <a:spAutoFit/>
          </a:bodyPr>
          <a:lstStyle/>
          <a:p>
            <a:pPr lvl="1" algn="r">
              <a:lnSpc>
                <a:spcPct val="120000"/>
              </a:lnSpc>
            </a:pPr>
            <a:r>
              <a:rPr lang="en-US" sz="1200" dirty="0">
                <a:solidFill>
                  <a:srgbClr val="454B5A"/>
                </a:solidFill>
                <a:latin typeface="Proxima Nova" panose="02000506030000020004" pitchFamily="50" charset="0"/>
                <a:ea typeface="Proxima Nova" charset="0"/>
                <a:cs typeface="Proxima Nova" charset="0"/>
              </a:rPr>
              <a:t>AVAILABLE SCRIPT ACTIONS</a:t>
            </a:r>
          </a:p>
        </p:txBody>
      </p:sp>
    </p:spTree>
    <p:extLst>
      <p:ext uri="{BB962C8B-B14F-4D97-AF65-F5344CB8AC3E}">
        <p14:creationId xmlns:p14="http://schemas.microsoft.com/office/powerpoint/2010/main" val="3512724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250"/>
                                        <p:tgtEl>
                                          <p:spTgt spid="4">
                                            <p:txEl>
                                              <p:pRg st="1" end="1"/>
                                            </p:txEl>
                                          </p:spTgt>
                                        </p:tgtEl>
                                      </p:cBhvr>
                                    </p:animEffect>
                                    <p:anim calcmode="lin" valueType="num">
                                      <p:cBhvr>
                                        <p:cTn id="14"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25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75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250"/>
                                        <p:tgtEl>
                                          <p:spTgt spid="4">
                                            <p:txEl>
                                              <p:pRg st="2" end="2"/>
                                            </p:txEl>
                                          </p:spTgt>
                                        </p:tgtEl>
                                      </p:cBhvr>
                                    </p:animEffect>
                                    <p:anim calcmode="lin" valueType="num">
                                      <p:cBhvr>
                                        <p:cTn id="20"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250"/>
                                        <p:tgtEl>
                                          <p:spTgt spid="4">
                                            <p:txEl>
                                              <p:pRg st="3" end="3"/>
                                            </p:txEl>
                                          </p:spTgt>
                                        </p:tgtEl>
                                      </p:cBhvr>
                                    </p:animEffect>
                                    <p:anim calcmode="lin" valueType="num">
                                      <p:cBhvr>
                                        <p:cTn id="26"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25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250"/>
                            </p:stCondLst>
                            <p:childTnLst>
                              <p:par>
                                <p:cTn id="29" presetID="42"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250"/>
                                        <p:tgtEl>
                                          <p:spTgt spid="4">
                                            <p:txEl>
                                              <p:pRg st="4" end="4"/>
                                            </p:txEl>
                                          </p:spTgt>
                                        </p:tgtEl>
                                      </p:cBhvr>
                                    </p:animEffect>
                                    <p:anim calcmode="lin" valueType="num">
                                      <p:cBhvr>
                                        <p:cTn id="32"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25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250"/>
                                        <p:tgtEl>
                                          <p:spTgt spid="4">
                                            <p:txEl>
                                              <p:pRg st="5" end="5"/>
                                            </p:txEl>
                                          </p:spTgt>
                                        </p:tgtEl>
                                      </p:cBhvr>
                                    </p:animEffect>
                                    <p:anim calcmode="lin" valueType="num">
                                      <p:cBhvr>
                                        <p:cTn id="38" dur="25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25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750"/>
                            </p:stCondLst>
                            <p:childTnLst>
                              <p:par>
                                <p:cTn id="41" presetID="42" presetClass="entr" presetSubtype="0" fill="hold" grpId="0" nodeType="after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250"/>
                                        <p:tgtEl>
                                          <p:spTgt spid="4">
                                            <p:txEl>
                                              <p:pRg st="6" end="6"/>
                                            </p:txEl>
                                          </p:spTgt>
                                        </p:tgtEl>
                                      </p:cBhvr>
                                    </p:animEffect>
                                    <p:anim calcmode="lin" valueType="num">
                                      <p:cBhvr>
                                        <p:cTn id="44" dur="25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25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grpId="0" nodeType="after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fade">
                                      <p:cBhvr>
                                        <p:cTn id="49" dur="250"/>
                                        <p:tgtEl>
                                          <p:spTgt spid="4">
                                            <p:txEl>
                                              <p:pRg st="7" end="7"/>
                                            </p:txEl>
                                          </p:spTgt>
                                        </p:tgtEl>
                                      </p:cBhvr>
                                    </p:animEffect>
                                    <p:anim calcmode="lin" valueType="num">
                                      <p:cBhvr>
                                        <p:cTn id="50" dur="25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1" dur="25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2250"/>
                            </p:stCondLst>
                            <p:childTnLst>
                              <p:par>
                                <p:cTn id="53" presetID="42" presetClass="entr" presetSubtype="0" fill="hold" grpId="0" nodeType="after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Effect transition="in" filter="fade">
                                      <p:cBhvr>
                                        <p:cTn id="55" dur="250"/>
                                        <p:tgtEl>
                                          <p:spTgt spid="4">
                                            <p:txEl>
                                              <p:pRg st="8" end="8"/>
                                            </p:txEl>
                                          </p:spTgt>
                                        </p:tgtEl>
                                      </p:cBhvr>
                                    </p:animEffect>
                                    <p:anim calcmode="lin" valueType="num">
                                      <p:cBhvr>
                                        <p:cTn id="56" dur="25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7" dur="25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2500"/>
                            </p:stCondLst>
                            <p:childTnLst>
                              <p:par>
                                <p:cTn id="59" presetID="42" presetClass="entr" presetSubtype="0" fill="hold" grpId="0" nodeType="after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Effect transition="in" filter="fade">
                                      <p:cBhvr>
                                        <p:cTn id="61" dur="250"/>
                                        <p:tgtEl>
                                          <p:spTgt spid="4">
                                            <p:txEl>
                                              <p:pRg st="9" end="9"/>
                                            </p:txEl>
                                          </p:spTgt>
                                        </p:tgtEl>
                                      </p:cBhvr>
                                    </p:animEffect>
                                    <p:anim calcmode="lin" valueType="num">
                                      <p:cBhvr>
                                        <p:cTn id="62" dur="25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3" dur="250" fill="hold"/>
                                        <p:tgtEl>
                                          <p:spTgt spid="4">
                                            <p:txEl>
                                              <p:pRg st="9" end="9"/>
                                            </p:txEl>
                                          </p:spTgt>
                                        </p:tgtEl>
                                        <p:attrNameLst>
                                          <p:attrName>ppt_y</p:attrName>
                                        </p:attrNameLst>
                                      </p:cBhvr>
                                      <p:tavLst>
                                        <p:tav tm="0">
                                          <p:val>
                                            <p:strVal val="#ppt_y+.1"/>
                                          </p:val>
                                        </p:tav>
                                        <p:tav tm="100000">
                                          <p:val>
                                            <p:strVal val="#ppt_y"/>
                                          </p:val>
                                        </p:tav>
                                      </p:tavLst>
                                    </p:anim>
                                  </p:childTnLst>
                                </p:cTn>
                              </p:par>
                            </p:childTnLst>
                          </p:cTn>
                        </p:par>
                        <p:par>
                          <p:cTn id="64" fill="hold">
                            <p:stCondLst>
                              <p:cond delay="2750"/>
                            </p:stCondLst>
                            <p:childTnLst>
                              <p:par>
                                <p:cTn id="65" presetID="42" presetClass="entr" presetSubtype="0" fill="hold" grpId="0" nodeType="after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Effect transition="in" filter="fade">
                                      <p:cBhvr>
                                        <p:cTn id="67" dur="250"/>
                                        <p:tgtEl>
                                          <p:spTgt spid="4">
                                            <p:txEl>
                                              <p:pRg st="10" end="10"/>
                                            </p:txEl>
                                          </p:spTgt>
                                        </p:tgtEl>
                                      </p:cBhvr>
                                    </p:animEffect>
                                    <p:anim calcmode="lin" valueType="num">
                                      <p:cBhvr>
                                        <p:cTn id="68" dur="25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69" dur="25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par>
                          <p:cTn id="70" fill="hold">
                            <p:stCondLst>
                              <p:cond delay="3000"/>
                            </p:stCondLst>
                            <p:childTnLst>
                              <p:par>
                                <p:cTn id="71" presetID="42" presetClass="entr" presetSubtype="0" fill="hold" grpId="0" nodeType="afterEffect">
                                  <p:stCondLst>
                                    <p:cond delay="0"/>
                                  </p:stCondLst>
                                  <p:childTnLst>
                                    <p:set>
                                      <p:cBhvr>
                                        <p:cTn id="72" dur="1" fill="hold">
                                          <p:stCondLst>
                                            <p:cond delay="0"/>
                                          </p:stCondLst>
                                        </p:cTn>
                                        <p:tgtEl>
                                          <p:spTgt spid="4">
                                            <p:txEl>
                                              <p:pRg st="11" end="11"/>
                                            </p:txEl>
                                          </p:spTgt>
                                        </p:tgtEl>
                                        <p:attrNameLst>
                                          <p:attrName>style.visibility</p:attrName>
                                        </p:attrNameLst>
                                      </p:cBhvr>
                                      <p:to>
                                        <p:strVal val="visible"/>
                                      </p:to>
                                    </p:set>
                                    <p:animEffect transition="in" filter="fade">
                                      <p:cBhvr>
                                        <p:cTn id="73" dur="250"/>
                                        <p:tgtEl>
                                          <p:spTgt spid="4">
                                            <p:txEl>
                                              <p:pRg st="11" end="11"/>
                                            </p:txEl>
                                          </p:spTgt>
                                        </p:tgtEl>
                                      </p:cBhvr>
                                    </p:animEffect>
                                    <p:anim calcmode="lin" valueType="num">
                                      <p:cBhvr>
                                        <p:cTn id="74" dur="25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5" dur="25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par>
                          <p:cTn id="76" fill="hold">
                            <p:stCondLst>
                              <p:cond delay="3250"/>
                            </p:stCondLst>
                            <p:childTnLst>
                              <p:par>
                                <p:cTn id="77" presetID="42" presetClass="entr" presetSubtype="0" fill="hold" grpId="0" nodeType="afterEffect">
                                  <p:stCondLst>
                                    <p:cond delay="0"/>
                                  </p:stCondLst>
                                  <p:childTnLst>
                                    <p:set>
                                      <p:cBhvr>
                                        <p:cTn id="78" dur="1" fill="hold">
                                          <p:stCondLst>
                                            <p:cond delay="0"/>
                                          </p:stCondLst>
                                        </p:cTn>
                                        <p:tgtEl>
                                          <p:spTgt spid="4">
                                            <p:txEl>
                                              <p:pRg st="12" end="12"/>
                                            </p:txEl>
                                          </p:spTgt>
                                        </p:tgtEl>
                                        <p:attrNameLst>
                                          <p:attrName>style.visibility</p:attrName>
                                        </p:attrNameLst>
                                      </p:cBhvr>
                                      <p:to>
                                        <p:strVal val="visible"/>
                                      </p:to>
                                    </p:set>
                                    <p:animEffect transition="in" filter="fade">
                                      <p:cBhvr>
                                        <p:cTn id="79" dur="250"/>
                                        <p:tgtEl>
                                          <p:spTgt spid="4">
                                            <p:txEl>
                                              <p:pRg st="12" end="12"/>
                                            </p:txEl>
                                          </p:spTgt>
                                        </p:tgtEl>
                                      </p:cBhvr>
                                    </p:animEffect>
                                    <p:anim calcmode="lin" valueType="num">
                                      <p:cBhvr>
                                        <p:cTn id="80" dur="25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81" dur="250" fill="hold"/>
                                        <p:tgtEl>
                                          <p:spTgt spid="4">
                                            <p:txEl>
                                              <p:pRg st="12" end="12"/>
                                            </p:txEl>
                                          </p:spTgt>
                                        </p:tgtEl>
                                        <p:attrNameLst>
                                          <p:attrName>ppt_y</p:attrName>
                                        </p:attrNameLst>
                                      </p:cBhvr>
                                      <p:tavLst>
                                        <p:tav tm="0">
                                          <p:val>
                                            <p:strVal val="#ppt_y+.1"/>
                                          </p:val>
                                        </p:tav>
                                        <p:tav tm="100000">
                                          <p:val>
                                            <p:strVal val="#ppt_y"/>
                                          </p:val>
                                        </p:tav>
                                      </p:tavLst>
                                    </p:anim>
                                  </p:childTnLst>
                                </p:cTn>
                              </p:par>
                            </p:childTnLst>
                          </p:cTn>
                        </p:par>
                        <p:par>
                          <p:cTn id="82" fill="hold">
                            <p:stCondLst>
                              <p:cond delay="3500"/>
                            </p:stCondLst>
                            <p:childTnLst>
                              <p:par>
                                <p:cTn id="83" presetID="42" presetClass="entr" presetSubtype="0" fill="hold" grpId="0" nodeType="afterEffect">
                                  <p:stCondLst>
                                    <p:cond delay="0"/>
                                  </p:stCondLst>
                                  <p:childTnLst>
                                    <p:set>
                                      <p:cBhvr>
                                        <p:cTn id="84" dur="1" fill="hold">
                                          <p:stCondLst>
                                            <p:cond delay="0"/>
                                          </p:stCondLst>
                                        </p:cTn>
                                        <p:tgtEl>
                                          <p:spTgt spid="4">
                                            <p:txEl>
                                              <p:pRg st="13" end="13"/>
                                            </p:txEl>
                                          </p:spTgt>
                                        </p:tgtEl>
                                        <p:attrNameLst>
                                          <p:attrName>style.visibility</p:attrName>
                                        </p:attrNameLst>
                                      </p:cBhvr>
                                      <p:to>
                                        <p:strVal val="visible"/>
                                      </p:to>
                                    </p:set>
                                    <p:animEffect transition="in" filter="fade">
                                      <p:cBhvr>
                                        <p:cTn id="85" dur="250"/>
                                        <p:tgtEl>
                                          <p:spTgt spid="4">
                                            <p:txEl>
                                              <p:pRg st="13" end="13"/>
                                            </p:txEl>
                                          </p:spTgt>
                                        </p:tgtEl>
                                      </p:cBhvr>
                                    </p:animEffect>
                                    <p:anim calcmode="lin" valueType="num">
                                      <p:cBhvr>
                                        <p:cTn id="86" dur="25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87" dur="25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par>
                          <p:cTn id="88" fill="hold">
                            <p:stCondLst>
                              <p:cond delay="3750"/>
                            </p:stCondLst>
                            <p:childTnLst>
                              <p:par>
                                <p:cTn id="89" presetID="42" presetClass="entr" presetSubtype="0" fill="hold" grpId="0" nodeType="afterEffect">
                                  <p:stCondLst>
                                    <p:cond delay="0"/>
                                  </p:stCondLst>
                                  <p:childTnLst>
                                    <p:set>
                                      <p:cBhvr>
                                        <p:cTn id="90" dur="1" fill="hold">
                                          <p:stCondLst>
                                            <p:cond delay="0"/>
                                          </p:stCondLst>
                                        </p:cTn>
                                        <p:tgtEl>
                                          <p:spTgt spid="4">
                                            <p:txEl>
                                              <p:pRg st="14" end="14"/>
                                            </p:txEl>
                                          </p:spTgt>
                                        </p:tgtEl>
                                        <p:attrNameLst>
                                          <p:attrName>style.visibility</p:attrName>
                                        </p:attrNameLst>
                                      </p:cBhvr>
                                      <p:to>
                                        <p:strVal val="visible"/>
                                      </p:to>
                                    </p:set>
                                    <p:animEffect transition="in" filter="fade">
                                      <p:cBhvr>
                                        <p:cTn id="91" dur="500"/>
                                        <p:tgtEl>
                                          <p:spTgt spid="4">
                                            <p:txEl>
                                              <p:pRg st="14" end="14"/>
                                            </p:txEl>
                                          </p:spTgt>
                                        </p:tgtEl>
                                      </p:cBhvr>
                                    </p:animEffect>
                                    <p:anim calcmode="lin" valueType="num">
                                      <p:cBhvr>
                                        <p:cTn id="92" dur="500" fill="hold"/>
                                        <p:tgtEl>
                                          <p:spTgt spid="4">
                                            <p:txEl>
                                              <p:pRg st="14" end="14"/>
                                            </p:txEl>
                                          </p:spTgt>
                                        </p:tgtEl>
                                        <p:attrNameLst>
                                          <p:attrName>ppt_x</p:attrName>
                                        </p:attrNameLst>
                                      </p:cBhvr>
                                      <p:tavLst>
                                        <p:tav tm="0">
                                          <p:val>
                                            <p:strVal val="#ppt_x"/>
                                          </p:val>
                                        </p:tav>
                                        <p:tav tm="100000">
                                          <p:val>
                                            <p:strVal val="#ppt_x"/>
                                          </p:val>
                                        </p:tav>
                                      </p:tavLst>
                                    </p:anim>
                                    <p:anim calcmode="lin" valueType="num">
                                      <p:cBhvr>
                                        <p:cTn id="93" dur="500" fill="hold"/>
                                        <p:tgtEl>
                                          <p:spTgt spid="4">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59829" y="17265"/>
            <a:ext cx="3984171" cy="292837"/>
          </a:xfrm>
          <a:prstGeom prst="rect">
            <a:avLst/>
          </a:prstGeom>
        </p:spPr>
        <p:txBody>
          <a:bodyPr wrap="square">
            <a:spAutoFit/>
          </a:bodyPr>
          <a:lstStyle/>
          <a:p>
            <a:pPr lvl="1" algn="r">
              <a:lnSpc>
                <a:spcPct val="120000"/>
              </a:lnSpc>
            </a:pPr>
            <a:r>
              <a:rPr lang="en-US" sz="1200" dirty="0">
                <a:solidFill>
                  <a:srgbClr val="454B5A"/>
                </a:solidFill>
                <a:latin typeface="Proxima Nova" panose="02000506030000020004" pitchFamily="50" charset="0"/>
                <a:ea typeface="Proxima Nova" charset="0"/>
                <a:cs typeface="Proxima Nova" charset="0"/>
              </a:rPr>
              <a:t>SITE SCRIPT ACTION BREAKDOWN</a:t>
            </a:r>
          </a:p>
        </p:txBody>
      </p:sp>
      <p:sp>
        <p:nvSpPr>
          <p:cNvPr id="20" name="Freeform: Shape 19">
            <a:extLst>
              <a:ext uri="{FF2B5EF4-FFF2-40B4-BE49-F238E27FC236}">
                <a16:creationId xmlns:a16="http://schemas.microsoft.com/office/drawing/2014/main" id="{2E352FDC-89F1-4148-9E73-29FCEF6AD340}"/>
              </a:ext>
            </a:extLst>
          </p:cNvPr>
          <p:cNvSpPr/>
          <p:nvPr/>
        </p:nvSpPr>
        <p:spPr>
          <a:xfrm>
            <a:off x="3403209" y="1202217"/>
            <a:ext cx="2747086" cy="2747086"/>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FF971F"/>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2502645" tIns="867833" rIns="560595" bIns="2222501" numCol="1" spcCol="1270" anchor="ctr" anchorCtr="0">
            <a:noAutofit/>
          </a:bodyPr>
          <a:lstStyle/>
          <a:p>
            <a:pPr marL="0" lvl="0" indent="0" algn="ctr" defTabSz="977900">
              <a:lnSpc>
                <a:spcPct val="90000"/>
              </a:lnSpc>
              <a:spcBef>
                <a:spcPct val="0"/>
              </a:spcBef>
              <a:spcAft>
                <a:spcPct val="35000"/>
              </a:spcAft>
              <a:buNone/>
            </a:pPr>
            <a:endParaRPr lang="en-US" sz="1000" kern="1200" dirty="0">
              <a:latin typeface="Proxima Nova" panose="02000506030000020004" pitchFamily="50" charset="0"/>
            </a:endParaRPr>
          </a:p>
        </p:txBody>
      </p:sp>
      <p:sp>
        <p:nvSpPr>
          <p:cNvPr id="21" name="Freeform: Shape 20">
            <a:extLst>
              <a:ext uri="{FF2B5EF4-FFF2-40B4-BE49-F238E27FC236}">
                <a16:creationId xmlns:a16="http://schemas.microsoft.com/office/drawing/2014/main" id="{F59E5C9C-7636-4AFD-A927-2BB317877125}"/>
              </a:ext>
            </a:extLst>
          </p:cNvPr>
          <p:cNvSpPr/>
          <p:nvPr/>
        </p:nvSpPr>
        <p:spPr>
          <a:xfrm>
            <a:off x="3261603" y="1283975"/>
            <a:ext cx="2747086" cy="2747086"/>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3C4252"/>
          </a:solidFill>
        </p:spPr>
        <p:style>
          <a:lnRef idx="2">
            <a:schemeClr val="lt1">
              <a:hueOff val="0"/>
              <a:satOff val="0"/>
              <a:lumOff val="0"/>
              <a:alphaOff val="0"/>
            </a:schemeClr>
          </a:lnRef>
          <a:fillRef idx="1">
            <a:scrgbClr r="0" g="0" b="0"/>
          </a:fillRef>
          <a:effectRef idx="0">
            <a:schemeClr val="accent2">
              <a:hueOff val="-6300047"/>
              <a:satOff val="2529"/>
              <a:lumOff val="5588"/>
              <a:alphaOff val="0"/>
            </a:schemeClr>
          </a:effectRef>
          <a:fontRef idx="minor">
            <a:schemeClr val="lt1"/>
          </a:fontRef>
        </p:style>
        <p:txBody>
          <a:bodyPr spcFirstLastPara="0" vert="horz" wrap="square" lIns="1274234" tIns="2899834" rIns="1274233" bIns="298873" numCol="1" spcCol="1270" anchor="ctr" anchorCtr="0">
            <a:noAutofit/>
          </a:bodyPr>
          <a:lstStyle/>
          <a:p>
            <a:pPr marL="0" lvl="0" indent="0" algn="ctr" defTabSz="977900">
              <a:lnSpc>
                <a:spcPct val="90000"/>
              </a:lnSpc>
              <a:spcBef>
                <a:spcPct val="0"/>
              </a:spcBef>
              <a:spcAft>
                <a:spcPct val="35000"/>
              </a:spcAft>
              <a:buNone/>
            </a:pPr>
            <a:endParaRPr lang="en-US" kern="1200" dirty="0">
              <a:latin typeface="Proxima Nova" panose="02000506030000020004" pitchFamily="50" charset="0"/>
            </a:endParaRPr>
          </a:p>
        </p:txBody>
      </p:sp>
      <p:sp>
        <p:nvSpPr>
          <p:cNvPr id="22" name="Freeform: Shape 21">
            <a:extLst>
              <a:ext uri="{FF2B5EF4-FFF2-40B4-BE49-F238E27FC236}">
                <a16:creationId xmlns:a16="http://schemas.microsoft.com/office/drawing/2014/main" id="{ADFF5C83-2DF2-4C95-A11D-35D16D6DABE0}"/>
              </a:ext>
            </a:extLst>
          </p:cNvPr>
          <p:cNvSpPr/>
          <p:nvPr/>
        </p:nvSpPr>
        <p:spPr>
          <a:xfrm>
            <a:off x="3261549" y="1283975"/>
            <a:ext cx="2747086" cy="2747086"/>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1AB2E8"/>
          </a:solidFill>
        </p:spPr>
        <p:style>
          <a:lnRef idx="2">
            <a:schemeClr val="lt1">
              <a:hueOff val="0"/>
              <a:satOff val="0"/>
              <a:lumOff val="0"/>
              <a:alphaOff val="0"/>
            </a:schemeClr>
          </a:lnRef>
          <a:fillRef idx="1">
            <a:scrgbClr r="0" g="0" b="0"/>
          </a:fillRef>
          <a:effectRef idx="0">
            <a:schemeClr val="accent2">
              <a:hueOff val="-12600093"/>
              <a:satOff val="5058"/>
              <a:lumOff val="11175"/>
              <a:alphaOff val="0"/>
            </a:schemeClr>
          </a:effectRef>
          <a:fontRef idx="minor">
            <a:schemeClr val="lt1"/>
          </a:fontRef>
        </p:style>
        <p:txBody>
          <a:bodyPr spcFirstLastPara="0" vert="horz" wrap="square" lIns="515620" tIns="922020" rIns="2547620" bIns="2168314" numCol="1" spcCol="1270" anchor="ctr" anchorCtr="0">
            <a:noAutofit/>
          </a:bodyPr>
          <a:lstStyle/>
          <a:p>
            <a:pPr marL="0" lvl="0" indent="0" algn="ctr" defTabSz="977900">
              <a:lnSpc>
                <a:spcPct val="90000"/>
              </a:lnSpc>
              <a:spcBef>
                <a:spcPct val="0"/>
              </a:spcBef>
              <a:spcAft>
                <a:spcPct val="35000"/>
              </a:spcAft>
              <a:buNone/>
            </a:pPr>
            <a:endParaRPr lang="en-US" sz="1050" kern="1200" dirty="0">
              <a:latin typeface="Proxima Nova" panose="02000506030000020004" pitchFamily="50" charset="0"/>
            </a:endParaRPr>
          </a:p>
        </p:txBody>
      </p:sp>
      <p:sp>
        <p:nvSpPr>
          <p:cNvPr id="9" name="Rectangle 8">
            <a:extLst>
              <a:ext uri="{FF2B5EF4-FFF2-40B4-BE49-F238E27FC236}">
                <a16:creationId xmlns:a16="http://schemas.microsoft.com/office/drawing/2014/main" id="{7E8AB17E-F5A0-4C58-964C-2B993366C5E1}"/>
              </a:ext>
            </a:extLst>
          </p:cNvPr>
          <p:cNvSpPr/>
          <p:nvPr/>
        </p:nvSpPr>
        <p:spPr>
          <a:xfrm flipH="1">
            <a:off x="304730" y="581640"/>
            <a:ext cx="3062669" cy="2923877"/>
          </a:xfrm>
          <a:prstGeom prst="rect">
            <a:avLst/>
          </a:prstGeom>
        </p:spPr>
        <p:txBody>
          <a:bodyPr wrap="square">
            <a:spAutoFit/>
          </a:bodyPr>
          <a:lstStyle/>
          <a:p>
            <a:pPr>
              <a:buClr>
                <a:srgbClr val="3C4252"/>
              </a:buClr>
              <a:buSzPct val="75000"/>
            </a:pPr>
            <a:r>
              <a:rPr lang="en-US" sz="1600" b="1" dirty="0">
                <a:solidFill>
                  <a:srgbClr val="3C4252"/>
                </a:solidFill>
                <a:latin typeface="Proxima Nova" panose="02000506030000020004" pitchFamily="50" charset="0"/>
                <a:ea typeface="Roboto" panose="02000000000000000000" pitchFamily="2" charset="0"/>
                <a:cs typeface="Roboto" panose="02000000000000000000" pitchFamily="2" charset="0"/>
              </a:rPr>
              <a:t>SharePoint Components</a:t>
            </a: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createSPList</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addSPField</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deleteSPField</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addSPFieldXml</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createSiteColumn</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createSiteColumnXml</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addSiteColumn</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addContentType</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createContentType</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removeContentType</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addSPView</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removeSPView</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setSPFieldCustomFormatter</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defTabSz="896214">
              <a:defRPr/>
            </a:pPr>
            <a:endParaRPr lang="en-US" sz="1200" b="1" kern="0" dirty="0">
              <a:solidFill>
                <a:schemeClr val="tx1">
                  <a:lumMod val="85000"/>
                  <a:lumOff val="15000"/>
                </a:schemeClr>
              </a:solidFill>
              <a:latin typeface="Proxima Nova" panose="02000506030000020004" pitchFamily="50" charset="0"/>
              <a:cs typeface="Segoe UI Light" panose="020B0502040204020203" pitchFamily="34" charset="0"/>
            </a:endParaRPr>
          </a:p>
        </p:txBody>
      </p:sp>
      <p:sp>
        <p:nvSpPr>
          <p:cNvPr id="10" name="Line Callout 2 (Accent Bar) 26">
            <a:extLst>
              <a:ext uri="{FF2B5EF4-FFF2-40B4-BE49-F238E27FC236}">
                <a16:creationId xmlns:a16="http://schemas.microsoft.com/office/drawing/2014/main" id="{D138CEFD-90CB-42E9-8E56-C4A28D0142EB}"/>
              </a:ext>
            </a:extLst>
          </p:cNvPr>
          <p:cNvSpPr/>
          <p:nvPr/>
        </p:nvSpPr>
        <p:spPr>
          <a:xfrm>
            <a:off x="2743343" y="891074"/>
            <a:ext cx="630243" cy="2336575"/>
          </a:xfrm>
          <a:prstGeom prst="accentCallout2">
            <a:avLst>
              <a:gd name="adj1" fmla="val 20972"/>
              <a:gd name="adj2" fmla="val 1880"/>
              <a:gd name="adj3" fmla="val 21028"/>
              <a:gd name="adj4" fmla="val 121886"/>
              <a:gd name="adj5" fmla="val 27574"/>
              <a:gd name="adj6" fmla="val 170348"/>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30" kern="0">
              <a:solidFill>
                <a:sysClr val="windowText" lastClr="000000"/>
              </a:solidFill>
            </a:endParaRPr>
          </a:p>
        </p:txBody>
      </p:sp>
      <p:sp>
        <p:nvSpPr>
          <p:cNvPr id="12" name="Rectangle 11">
            <a:extLst>
              <a:ext uri="{FF2B5EF4-FFF2-40B4-BE49-F238E27FC236}">
                <a16:creationId xmlns:a16="http://schemas.microsoft.com/office/drawing/2014/main" id="{B3A86A95-EA35-42E8-B692-665A40C38061}"/>
              </a:ext>
            </a:extLst>
          </p:cNvPr>
          <p:cNvSpPr/>
          <p:nvPr/>
        </p:nvSpPr>
        <p:spPr>
          <a:xfrm flipH="1">
            <a:off x="298385" y="3450288"/>
            <a:ext cx="3109656" cy="1154162"/>
          </a:xfrm>
          <a:prstGeom prst="rect">
            <a:avLst/>
          </a:prstGeom>
        </p:spPr>
        <p:txBody>
          <a:bodyPr wrap="square">
            <a:spAutoFit/>
          </a:bodyPr>
          <a:lstStyle/>
          <a:p>
            <a:pPr>
              <a:buClr>
                <a:srgbClr val="3C4252"/>
              </a:buClr>
              <a:buSzPct val="75000"/>
            </a:pPr>
            <a:r>
              <a:rPr lang="en-US" sz="1400" b="1" dirty="0">
                <a:solidFill>
                  <a:srgbClr val="3C4252"/>
                </a:solidFill>
                <a:latin typeface="Proxima Nova" panose="02000506030000020004" pitchFamily="50" charset="0"/>
                <a:ea typeface="Roboto" panose="02000000000000000000" pitchFamily="2" charset="0"/>
                <a:cs typeface="Roboto" panose="02000000000000000000" pitchFamily="2" charset="0"/>
              </a:rPr>
              <a:t>Register Solutions:</a:t>
            </a:r>
          </a:p>
          <a:p>
            <a:pPr marL="342900"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installSolution</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t>SPFx Extension support! </a:t>
            </a:r>
          </a:p>
          <a:p>
            <a:pPr marL="800100" lvl="1"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associateExtension</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associateListViewCommandSet</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associateFieldCustomizer</a:t>
            </a: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t> </a:t>
            </a:r>
            <a:endParaRPr lang="en-US" sz="1567" b="1" kern="0" dirty="0">
              <a:solidFill>
                <a:schemeClr val="tx1">
                  <a:lumMod val="85000"/>
                  <a:lumOff val="15000"/>
                </a:schemeClr>
              </a:solidFill>
              <a:cs typeface="Segoe UI" panose="020B0502040204020203" pitchFamily="34" charset="0"/>
            </a:endParaRPr>
          </a:p>
        </p:txBody>
      </p:sp>
      <p:sp>
        <p:nvSpPr>
          <p:cNvPr id="13" name="Line Callout 2 (Accent Bar) 26">
            <a:extLst>
              <a:ext uri="{FF2B5EF4-FFF2-40B4-BE49-F238E27FC236}">
                <a16:creationId xmlns:a16="http://schemas.microsoft.com/office/drawing/2014/main" id="{2BFE655B-A0C0-411F-81BA-2B652C2BD044}"/>
              </a:ext>
            </a:extLst>
          </p:cNvPr>
          <p:cNvSpPr/>
          <p:nvPr/>
        </p:nvSpPr>
        <p:spPr>
          <a:xfrm>
            <a:off x="3160912" y="3874168"/>
            <a:ext cx="287850" cy="812752"/>
          </a:xfrm>
          <a:prstGeom prst="accentCallout2">
            <a:avLst>
              <a:gd name="adj1" fmla="val 44651"/>
              <a:gd name="adj2" fmla="val 1880"/>
              <a:gd name="adj3" fmla="val 43516"/>
              <a:gd name="adj4" fmla="val 142057"/>
              <a:gd name="adj5" fmla="val 3117"/>
              <a:gd name="adj6" fmla="val 284483"/>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30" kern="0">
              <a:solidFill>
                <a:sysClr val="windowText" lastClr="000000"/>
              </a:solidFill>
            </a:endParaRPr>
          </a:p>
        </p:txBody>
      </p:sp>
      <p:sp>
        <p:nvSpPr>
          <p:cNvPr id="15" name="Rectangle 14">
            <a:extLst>
              <a:ext uri="{FF2B5EF4-FFF2-40B4-BE49-F238E27FC236}">
                <a16:creationId xmlns:a16="http://schemas.microsoft.com/office/drawing/2014/main" id="{22B794DE-802C-4487-900D-4FA1D0E285B0}"/>
              </a:ext>
            </a:extLst>
          </p:cNvPr>
          <p:cNvSpPr/>
          <p:nvPr/>
        </p:nvSpPr>
        <p:spPr>
          <a:xfrm flipH="1">
            <a:off x="6627829" y="953596"/>
            <a:ext cx="3062669" cy="1831271"/>
          </a:xfrm>
          <a:prstGeom prst="rect">
            <a:avLst/>
          </a:prstGeom>
        </p:spPr>
        <p:txBody>
          <a:bodyPr wrap="square">
            <a:spAutoFit/>
          </a:bodyPr>
          <a:lstStyle/>
          <a:p>
            <a:pPr>
              <a:buClr>
                <a:srgbClr val="3C4252"/>
              </a:buClr>
              <a:buSzPct val="75000"/>
            </a:pPr>
            <a:r>
              <a:rPr lang="en-US" sz="1400" b="1" dirty="0">
                <a:solidFill>
                  <a:srgbClr val="3C4252"/>
                </a:solidFill>
                <a:latin typeface="Proxima Nova" panose="02000506030000020004" pitchFamily="50" charset="0"/>
                <a:ea typeface="Roboto" panose="02000000000000000000" pitchFamily="2" charset="0"/>
                <a:cs typeface="Roboto" panose="02000000000000000000" pitchFamily="2" charset="0"/>
              </a:rPr>
              <a:t>Settings</a:t>
            </a:r>
          </a:p>
          <a:p>
            <a:pPr marL="342900"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addPrincipalToSPGroup</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addNavLink</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removeNavLink</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applyTheme</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setSiteLogo</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setRegionalSettings</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setSiteExternalSharingCapability</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triggerFlow</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buClr>
                <a:srgbClr val="3C4252"/>
              </a:buClr>
              <a:buSzPct val="75000"/>
              <a:buFont typeface="Arial" panose="020B0604020202020204" pitchFamily="34" charset="0"/>
              <a:buChar char="•"/>
            </a:pPr>
            <a:r>
              <a:rPr lang="en-US" sz="1100" dirty="0" err="1">
                <a:solidFill>
                  <a:srgbClr val="3C4252"/>
                </a:solidFill>
                <a:latin typeface="Proxima Nova" panose="02000506030000020004" pitchFamily="50" charset="0"/>
                <a:ea typeface="Roboto" panose="02000000000000000000" pitchFamily="2" charset="0"/>
                <a:cs typeface="Roboto" panose="02000000000000000000" pitchFamily="2" charset="0"/>
              </a:rPr>
              <a:t>joinHubSite</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p:txBody>
      </p:sp>
      <p:sp>
        <p:nvSpPr>
          <p:cNvPr id="16" name="Line Callout 2 (Accent Bar) 26">
            <a:extLst>
              <a:ext uri="{FF2B5EF4-FFF2-40B4-BE49-F238E27FC236}">
                <a16:creationId xmlns:a16="http://schemas.microsoft.com/office/drawing/2014/main" id="{15FDD114-47EA-4FE7-B549-74584105B811}"/>
              </a:ext>
            </a:extLst>
          </p:cNvPr>
          <p:cNvSpPr/>
          <p:nvPr/>
        </p:nvSpPr>
        <p:spPr>
          <a:xfrm>
            <a:off x="9663499" y="754661"/>
            <a:ext cx="325915" cy="2214902"/>
          </a:xfrm>
          <a:prstGeom prst="accentCallout2">
            <a:avLst>
              <a:gd name="adj1" fmla="val 28654"/>
              <a:gd name="adj2" fmla="val -928411"/>
              <a:gd name="adj3" fmla="val 28319"/>
              <a:gd name="adj4" fmla="val -1078460"/>
              <a:gd name="adj5" fmla="val 43678"/>
              <a:gd name="adj6" fmla="val -1152607"/>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30" kern="0" dirty="0">
              <a:solidFill>
                <a:sysClr val="windowText" lastClr="000000"/>
              </a:solidFill>
            </a:endParaRPr>
          </a:p>
        </p:txBody>
      </p:sp>
      <p:pic>
        <p:nvPicPr>
          <p:cNvPr id="17" name="Graphic 16" descr="Gears">
            <a:extLst>
              <a:ext uri="{FF2B5EF4-FFF2-40B4-BE49-F238E27FC236}">
                <a16:creationId xmlns:a16="http://schemas.microsoft.com/office/drawing/2014/main" id="{4490BEDA-50F7-40C1-A3CD-A73DB4DA12E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73380" y="2531838"/>
            <a:ext cx="506058" cy="506058"/>
          </a:xfrm>
          <a:prstGeom prst="rect">
            <a:avLst/>
          </a:prstGeom>
        </p:spPr>
      </p:pic>
      <p:pic>
        <p:nvPicPr>
          <p:cNvPr id="18" name="Graphic 17" descr="Checklist">
            <a:extLst>
              <a:ext uri="{FF2B5EF4-FFF2-40B4-BE49-F238E27FC236}">
                <a16:creationId xmlns:a16="http://schemas.microsoft.com/office/drawing/2014/main" id="{2E0AFFA7-8EA9-4910-9CE8-E380265543E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62146" y="1512168"/>
            <a:ext cx="430521" cy="415565"/>
          </a:xfrm>
          <a:prstGeom prst="rect">
            <a:avLst/>
          </a:prstGeom>
        </p:spPr>
      </p:pic>
      <p:pic>
        <p:nvPicPr>
          <p:cNvPr id="19" name="Graphic 18" descr="Books on Shelf">
            <a:extLst>
              <a:ext uri="{FF2B5EF4-FFF2-40B4-BE49-F238E27FC236}">
                <a16:creationId xmlns:a16="http://schemas.microsoft.com/office/drawing/2014/main" id="{13B49E12-7561-4702-88F7-7E05096B7F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4552" y="2899076"/>
            <a:ext cx="414929" cy="414929"/>
          </a:xfrm>
          <a:prstGeom prst="rect">
            <a:avLst/>
          </a:prstGeom>
        </p:spPr>
      </p:pic>
      <p:sp>
        <p:nvSpPr>
          <p:cNvPr id="4" name="Rectangle 3"/>
          <p:cNvSpPr/>
          <p:nvPr/>
        </p:nvSpPr>
        <p:spPr>
          <a:xfrm>
            <a:off x="3261495" y="2037041"/>
            <a:ext cx="1430522" cy="660181"/>
          </a:xfrm>
          <a:prstGeom prst="rect">
            <a:avLst/>
          </a:prstGeom>
        </p:spPr>
        <p:txBody>
          <a:bodyPr wrap="square">
            <a:spAutoFit/>
          </a:bodyPr>
          <a:lstStyle/>
          <a:p>
            <a:pPr algn="ctr">
              <a:lnSpc>
                <a:spcPct val="140000"/>
              </a:lnSpc>
              <a:buClr>
                <a:srgbClr val="3C4252"/>
              </a:buClr>
              <a:buSzPct val="75000"/>
            </a:pPr>
            <a:r>
              <a:rPr lang="en-US" sz="1400" b="1" dirty="0">
                <a:solidFill>
                  <a:schemeClr val="bg1"/>
                </a:solidFill>
                <a:latin typeface="Proxima Nova" panose="02000506030000020004" pitchFamily="50" charset="0"/>
                <a:ea typeface="Roboto" panose="02000000000000000000" pitchFamily="2" charset="0"/>
                <a:cs typeface="Roboto" panose="02000000000000000000" pitchFamily="2" charset="0"/>
              </a:rPr>
              <a:t>SharePoint</a:t>
            </a:r>
          </a:p>
          <a:p>
            <a:pPr algn="ctr">
              <a:lnSpc>
                <a:spcPct val="140000"/>
              </a:lnSpc>
              <a:buClr>
                <a:srgbClr val="3C4252"/>
              </a:buClr>
              <a:buSzPct val="75000"/>
            </a:pPr>
            <a:r>
              <a:rPr lang="en-US" sz="1400" b="1" dirty="0">
                <a:solidFill>
                  <a:schemeClr val="bg1"/>
                </a:solidFill>
                <a:latin typeface="Proxima Nova" panose="02000506030000020004" pitchFamily="50" charset="0"/>
                <a:ea typeface="Roboto" panose="02000000000000000000" pitchFamily="2" charset="0"/>
                <a:cs typeface="Roboto" panose="02000000000000000000" pitchFamily="2" charset="0"/>
              </a:rPr>
              <a:t>Components</a:t>
            </a:r>
            <a:endParaRPr lang="en-US" sz="1100" dirty="0">
              <a:solidFill>
                <a:schemeClr val="bg1"/>
              </a:solidFill>
              <a:latin typeface="Proxima Nova" panose="02000506030000020004" pitchFamily="50" charset="0"/>
              <a:ea typeface="Roboto" panose="02000000000000000000" pitchFamily="2" charset="0"/>
              <a:cs typeface="Roboto" panose="02000000000000000000" pitchFamily="2" charset="0"/>
            </a:endParaRPr>
          </a:p>
        </p:txBody>
      </p:sp>
      <p:sp>
        <p:nvSpPr>
          <p:cNvPr id="25" name="Rectangle 24">
            <a:extLst>
              <a:ext uri="{FF2B5EF4-FFF2-40B4-BE49-F238E27FC236}">
                <a16:creationId xmlns:a16="http://schemas.microsoft.com/office/drawing/2014/main" id="{9952A9AF-4206-4F00-953A-6B8E743985C9}"/>
              </a:ext>
            </a:extLst>
          </p:cNvPr>
          <p:cNvSpPr/>
          <p:nvPr/>
        </p:nvSpPr>
        <p:spPr>
          <a:xfrm>
            <a:off x="4648916" y="1670745"/>
            <a:ext cx="1430522" cy="961802"/>
          </a:xfrm>
          <a:prstGeom prst="rect">
            <a:avLst/>
          </a:prstGeom>
        </p:spPr>
        <p:txBody>
          <a:bodyPr wrap="square">
            <a:spAutoFit/>
          </a:bodyPr>
          <a:lstStyle/>
          <a:p>
            <a:pPr algn="ctr">
              <a:lnSpc>
                <a:spcPct val="140000"/>
              </a:lnSpc>
              <a:buClr>
                <a:srgbClr val="3C4252"/>
              </a:buClr>
              <a:buSzPct val="75000"/>
            </a:pPr>
            <a:r>
              <a:rPr lang="en-US" sz="1400" b="1" dirty="0">
                <a:solidFill>
                  <a:schemeClr val="bg1"/>
                </a:solidFill>
                <a:latin typeface="Proxima Nova" panose="02000506030000020004" pitchFamily="50" charset="0"/>
                <a:ea typeface="Roboto" panose="02000000000000000000" pitchFamily="2" charset="0"/>
                <a:cs typeface="Roboto" panose="02000000000000000000" pitchFamily="2" charset="0"/>
              </a:rPr>
              <a:t>Branding &amp;</a:t>
            </a:r>
            <a:br>
              <a:rPr lang="en-US" sz="1400" b="1" dirty="0">
                <a:solidFill>
                  <a:schemeClr val="bg1"/>
                </a:solidFill>
                <a:latin typeface="Proxima Nova" panose="02000506030000020004" pitchFamily="50" charset="0"/>
                <a:ea typeface="Roboto" panose="02000000000000000000" pitchFamily="2" charset="0"/>
                <a:cs typeface="Roboto" panose="02000000000000000000" pitchFamily="2" charset="0"/>
              </a:rPr>
            </a:br>
            <a:r>
              <a:rPr lang="en-US" sz="1400" b="1" dirty="0">
                <a:solidFill>
                  <a:schemeClr val="bg1"/>
                </a:solidFill>
                <a:latin typeface="Proxima Nova" panose="02000506030000020004" pitchFamily="50" charset="0"/>
                <a:ea typeface="Roboto" panose="02000000000000000000" pitchFamily="2" charset="0"/>
                <a:cs typeface="Roboto" panose="02000000000000000000" pitchFamily="2" charset="0"/>
              </a:rPr>
              <a:t>Other Site Settings</a:t>
            </a:r>
            <a:endParaRPr lang="en-US" sz="1100" dirty="0">
              <a:solidFill>
                <a:schemeClr val="bg1"/>
              </a:solidFill>
              <a:latin typeface="Proxima Nova" panose="02000506030000020004" pitchFamily="50" charset="0"/>
              <a:ea typeface="Roboto" panose="02000000000000000000" pitchFamily="2" charset="0"/>
              <a:cs typeface="Roboto" panose="02000000000000000000" pitchFamily="2" charset="0"/>
            </a:endParaRPr>
          </a:p>
        </p:txBody>
      </p:sp>
      <p:sp>
        <p:nvSpPr>
          <p:cNvPr id="26" name="Rectangle 25">
            <a:extLst>
              <a:ext uri="{FF2B5EF4-FFF2-40B4-BE49-F238E27FC236}">
                <a16:creationId xmlns:a16="http://schemas.microsoft.com/office/drawing/2014/main" id="{47DAACBF-B7DA-4BF0-B399-2FC12CE40F45}"/>
              </a:ext>
            </a:extLst>
          </p:cNvPr>
          <p:cNvSpPr/>
          <p:nvPr/>
        </p:nvSpPr>
        <p:spPr>
          <a:xfrm>
            <a:off x="3769503" y="3360255"/>
            <a:ext cx="1731177" cy="358560"/>
          </a:xfrm>
          <a:prstGeom prst="rect">
            <a:avLst/>
          </a:prstGeom>
        </p:spPr>
        <p:txBody>
          <a:bodyPr wrap="square">
            <a:spAutoFit/>
          </a:bodyPr>
          <a:lstStyle/>
          <a:p>
            <a:pPr algn="ctr">
              <a:lnSpc>
                <a:spcPct val="140000"/>
              </a:lnSpc>
              <a:buClr>
                <a:srgbClr val="3C4252"/>
              </a:buClr>
              <a:buSzPct val="75000"/>
            </a:pPr>
            <a:r>
              <a:rPr lang="en-US" sz="1400" b="1" dirty="0">
                <a:solidFill>
                  <a:schemeClr val="bg1"/>
                </a:solidFill>
                <a:latin typeface="Proxima Nova" panose="02000506030000020004" pitchFamily="50" charset="0"/>
                <a:ea typeface="Roboto" panose="02000000000000000000" pitchFamily="2" charset="0"/>
                <a:cs typeface="Roboto" panose="02000000000000000000" pitchFamily="2" charset="0"/>
              </a:rPr>
              <a:t>Apps &amp; Solutions</a:t>
            </a:r>
            <a:endParaRPr lang="en-US" sz="1100" dirty="0">
              <a:solidFill>
                <a:schemeClr val="bg1"/>
              </a:solidFill>
              <a:latin typeface="Proxima Nova" panose="02000506030000020004" pitchFamily="50" charset="0"/>
              <a:ea typeface="Roboto" panose="02000000000000000000" pitchFamily="2" charset="0"/>
              <a:cs typeface="Roboto" panose="02000000000000000000" pitchFamily="2" charset="0"/>
            </a:endParaRPr>
          </a:p>
        </p:txBody>
      </p:sp>
      <p:sp>
        <p:nvSpPr>
          <p:cNvPr id="28" name="Rectangle 27">
            <a:extLst>
              <a:ext uri="{FF2B5EF4-FFF2-40B4-BE49-F238E27FC236}">
                <a16:creationId xmlns:a16="http://schemas.microsoft.com/office/drawing/2014/main" id="{E3F70122-BE5F-4B0E-BB14-CB75FD06410D}"/>
              </a:ext>
            </a:extLst>
          </p:cNvPr>
          <p:cNvSpPr/>
          <p:nvPr/>
        </p:nvSpPr>
        <p:spPr>
          <a:xfrm>
            <a:off x="3448762" y="4693954"/>
            <a:ext cx="5727269" cy="358560"/>
          </a:xfrm>
          <a:prstGeom prst="rect">
            <a:avLst/>
          </a:prstGeom>
        </p:spPr>
        <p:txBody>
          <a:bodyPr wrap="square">
            <a:spAutoFit/>
          </a:bodyPr>
          <a:lstStyle/>
          <a:p>
            <a:pPr>
              <a:lnSpc>
                <a:spcPct val="140000"/>
              </a:lnSpc>
              <a:buClr>
                <a:srgbClr val="0087AF"/>
              </a:buClr>
              <a:buSzPct val="75000"/>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Source: </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hlinkClick r:id="rId9"/>
              </a:rPr>
              <a:t>https://myignite.techcommunity.microsoft.com/sessions/65682</a:t>
            </a: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11470403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847" y="568580"/>
            <a:ext cx="7645043" cy="1643527"/>
          </a:xfrm>
          <a:prstGeom prst="rect">
            <a:avLst/>
          </a:prstGeom>
        </p:spPr>
        <p:txBody>
          <a:bodyPr wrap="square">
            <a:spAutoFit/>
          </a:bodyPr>
          <a:lstStyle/>
          <a:p>
            <a:pPr lvl="1">
              <a:lnSpc>
                <a:spcPct val="120000"/>
              </a:lnSpc>
            </a:pPr>
            <a:br>
              <a:rPr lang="en-US" sz="2800" dirty="0">
                <a:solidFill>
                  <a:srgbClr val="454B5A"/>
                </a:solidFill>
                <a:latin typeface="Proxima Nova Semibold" panose="02000506030000020004" pitchFamily="50" charset="0"/>
                <a:ea typeface="Proxima Nova" charset="0"/>
                <a:cs typeface="Proxima Nova" charset="0"/>
              </a:rPr>
            </a:br>
            <a:r>
              <a:rPr lang="en-US" sz="2800" dirty="0">
                <a:solidFill>
                  <a:srgbClr val="454B5A"/>
                </a:solidFill>
                <a:latin typeface="Proxima Nova Semibold" panose="02000506030000020004" pitchFamily="50" charset="0"/>
                <a:ea typeface="Proxima Nova" charset="0"/>
                <a:cs typeface="Proxima Nova" charset="0"/>
              </a:rPr>
              <a:t>BUILDING:</a:t>
            </a:r>
          </a:p>
          <a:p>
            <a:pPr lvl="1">
              <a:lnSpc>
                <a:spcPct val="120000"/>
              </a:lnSpc>
            </a:pPr>
            <a:r>
              <a:rPr lang="en-US" sz="2800" dirty="0">
                <a:solidFill>
                  <a:srgbClr val="454B5A"/>
                </a:solidFill>
                <a:latin typeface="Proxima Nova Semibold" panose="02000506030000020004" pitchFamily="50" charset="0"/>
                <a:ea typeface="Proxima Nova" charset="0"/>
                <a:cs typeface="Proxima Nova" charset="0"/>
              </a:rPr>
              <a:t>SITE DESIGNS AND SITE SCRIPTS</a:t>
            </a:r>
          </a:p>
        </p:txBody>
      </p:sp>
      <p:cxnSp>
        <p:nvCxnSpPr>
          <p:cNvPr id="3" name="Straight Connector 2"/>
          <p:cNvCxnSpPr/>
          <p:nvPr/>
        </p:nvCxnSpPr>
        <p:spPr>
          <a:xfrm>
            <a:off x="680335" y="2212107"/>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394963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59829" y="17265"/>
            <a:ext cx="3984171" cy="313932"/>
          </a:xfrm>
          <a:prstGeom prst="rect">
            <a:avLst/>
          </a:prstGeom>
        </p:spPr>
        <p:txBody>
          <a:bodyPr wrap="square">
            <a:spAutoFit/>
          </a:bodyPr>
          <a:lstStyle/>
          <a:p>
            <a:pPr lvl="1" algn="r">
              <a:lnSpc>
                <a:spcPct val="120000"/>
              </a:lnSpc>
            </a:pPr>
            <a:r>
              <a:rPr lang="en-US" sz="1200" dirty="0">
                <a:solidFill>
                  <a:srgbClr val="454B5A"/>
                </a:solidFill>
                <a:latin typeface="Proxima Nova" panose="02000506030000020004" pitchFamily="50" charset="0"/>
                <a:ea typeface="Proxima Nova" charset="0"/>
                <a:cs typeface="Proxima Nova" charset="0"/>
              </a:rPr>
              <a:t>ADD SITE SCRIPT WITH POWERSHELL</a:t>
            </a:r>
          </a:p>
        </p:txBody>
      </p:sp>
      <p:sp>
        <p:nvSpPr>
          <p:cNvPr id="5" name="Rectangle 4">
            <a:extLst>
              <a:ext uri="{FF2B5EF4-FFF2-40B4-BE49-F238E27FC236}">
                <a16:creationId xmlns:a16="http://schemas.microsoft.com/office/drawing/2014/main" id="{1CDC9288-D966-4298-912B-7E6294DBE948}"/>
              </a:ext>
            </a:extLst>
          </p:cNvPr>
          <p:cNvSpPr/>
          <p:nvPr/>
        </p:nvSpPr>
        <p:spPr>
          <a:xfrm>
            <a:off x="647883" y="780046"/>
            <a:ext cx="7666384" cy="3983078"/>
          </a:xfrm>
          <a:prstGeom prst="rect">
            <a:avLst/>
          </a:prstGeom>
        </p:spPr>
        <p:txBody>
          <a:bodyPr wrap="square">
            <a:spAutoFit/>
          </a:bodyPr>
          <a:lstStyle/>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Using SharePoint Online Management Shell to work with Site Scripts</a:t>
            </a:r>
          </a:p>
          <a:p>
            <a:pPr lvl="1">
              <a:lnSpc>
                <a:spcPct val="140000"/>
              </a:lnSpc>
              <a:buClr>
                <a:srgbClr val="3C4252"/>
              </a:buClr>
              <a:buSzPct val="75000"/>
            </a:pP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$cred = Get-Credential</a:t>
            </a:r>
            <a:b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b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Connect-</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SPOService</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adminSiteUrl</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-Credential $cred</a:t>
            </a: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Get available site scripts</a:t>
            </a:r>
          </a:p>
          <a:p>
            <a:pPr lvl="1">
              <a:lnSpc>
                <a:spcPct val="140000"/>
              </a:lnSpc>
              <a:buClr>
                <a:srgbClr val="3C4252"/>
              </a:buClr>
              <a:buSzPct val="75000"/>
            </a:pP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Get-</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SPOSiteScript</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[-Identity] </a:t>
            </a: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Add a site script</a:t>
            </a:r>
          </a:p>
          <a:p>
            <a:pPr lvl="1">
              <a:lnSpc>
                <a:spcPct val="140000"/>
              </a:lnSpc>
              <a:buClr>
                <a:srgbClr val="3C4252"/>
              </a:buClr>
              <a:buSzPct val="75000"/>
            </a:pP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siteScript</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 Add-</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SPOSiteScript</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-Title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scriptTitle</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-Content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siteScriptJson</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-Description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scriptDescription</a:t>
            </a:r>
            <a:endPar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Update a site script</a:t>
            </a:r>
          </a:p>
          <a:p>
            <a:pPr lvl="1">
              <a:lnSpc>
                <a:spcPct val="140000"/>
              </a:lnSpc>
              <a:buClr>
                <a:srgbClr val="3C4252"/>
              </a:buClr>
              <a:buSzPct val="75000"/>
            </a:pP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Set-</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SPOSiteScript</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-Identity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siteScript.Id</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-Content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newSiteScriptJson</a:t>
            </a: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Remove a site script</a:t>
            </a:r>
          </a:p>
          <a:p>
            <a:pPr lvl="1">
              <a:lnSpc>
                <a:spcPct val="140000"/>
              </a:lnSpc>
              <a:buClr>
                <a:srgbClr val="3C4252"/>
              </a:buClr>
              <a:buSzPct val="75000"/>
            </a:pP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Remove-</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SPOSiteScript</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-Identity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siteScript.Id</a:t>
            </a:r>
            <a:endPar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Additional </a:t>
            </a:r>
            <a:r>
              <a:rPr lang="en-US" sz="1400" dirty="0" err="1">
                <a:solidFill>
                  <a:srgbClr val="3C4252"/>
                </a:solidFill>
                <a:latin typeface="Proxima Nova" panose="02000506030000020004" pitchFamily="50" charset="0"/>
                <a:ea typeface="Roboto" panose="02000000000000000000" pitchFamily="2" charset="0"/>
                <a:cs typeface="Roboto" panose="02000000000000000000" pitchFamily="2" charset="0"/>
              </a:rPr>
              <a:t>commandlet</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 parameters exist, review docs.microsoft.com</a:t>
            </a: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Suggestion – install SPO Management Shell direct from PowerShell Gallery</a:t>
            </a:r>
          </a:p>
          <a:p>
            <a:pPr lvl="1">
              <a:lnSpc>
                <a:spcPct val="140000"/>
              </a:lnSpc>
              <a:buClr>
                <a:srgbClr val="3C4252"/>
              </a:buClr>
              <a:buSzPct val="75000"/>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hlinkClick r:id="rId3"/>
              </a:rPr>
              <a:t>https://www.powershellgallery.com/packages/Microsoft.Online.SharePoint.PowerShell</a:t>
            </a:r>
            <a:endPar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p:txBody>
      </p:sp>
      <p:pic>
        <p:nvPicPr>
          <p:cNvPr id="6" name="Picture 6" descr="image">
            <a:extLst>
              <a:ext uri="{FF2B5EF4-FFF2-40B4-BE49-F238E27FC236}">
                <a16:creationId xmlns:a16="http://schemas.microsoft.com/office/drawing/2014/main" id="{EF2D28F8-F793-4E54-A7EE-1ECFDA6D90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911" y="685857"/>
            <a:ext cx="1987719" cy="1551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15221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717" y="568582"/>
            <a:ext cx="7830447" cy="1126462"/>
          </a:xfrm>
          <a:prstGeom prst="rect">
            <a:avLst/>
          </a:prstGeom>
        </p:spPr>
        <p:txBody>
          <a:bodyPr wrap="square">
            <a:spAutoFit/>
          </a:bodyPr>
          <a:lstStyle/>
          <a:p>
            <a:pPr lvl="1">
              <a:lnSpc>
                <a:spcPct val="120000"/>
              </a:lnSpc>
            </a:pPr>
            <a:endParaRPr lang="en-US" sz="2800" b="1" dirty="0">
              <a:solidFill>
                <a:srgbClr val="3C4252"/>
              </a:solidFill>
              <a:latin typeface="Proxima Nova Semibold" panose="02000506030000020004" pitchFamily="50" charset="0"/>
              <a:ea typeface="Proxima Nova" charset="0"/>
              <a:cs typeface="Proxima Nova" charset="0"/>
            </a:endParaRPr>
          </a:p>
          <a:p>
            <a:pPr lvl="1">
              <a:lnSpc>
                <a:spcPct val="120000"/>
              </a:lnSpc>
            </a:pPr>
            <a:r>
              <a:rPr lang="en-US" sz="2800" b="1" dirty="0">
                <a:solidFill>
                  <a:srgbClr val="3C4252"/>
                </a:solidFill>
                <a:latin typeface="Proxima Nova Semibold" panose="02000506030000020004" pitchFamily="50" charset="0"/>
                <a:ea typeface="Proxima Nova" charset="0"/>
                <a:cs typeface="Proxima Nova" charset="0"/>
              </a:rPr>
              <a:t>CREATE A SITE SCRIPT WITH POWERSHELL</a:t>
            </a:r>
          </a:p>
        </p:txBody>
      </p:sp>
      <p:cxnSp>
        <p:nvCxnSpPr>
          <p:cNvPr id="3" name="Straight Connector 2"/>
          <p:cNvCxnSpPr/>
          <p:nvPr/>
        </p:nvCxnSpPr>
        <p:spPr>
          <a:xfrm>
            <a:off x="713699" y="1695044"/>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298308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5698" y="686446"/>
            <a:ext cx="7666384" cy="4457054"/>
          </a:xfrm>
          <a:prstGeom prst="rect">
            <a:avLst/>
          </a:prstGeom>
        </p:spPr>
        <p:txBody>
          <a:bodyPr wrap="square">
            <a:spAutoFit/>
          </a:bodyPr>
          <a:lstStyle/>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Use SharePoint Online Management Shell to work with Site Designs</a:t>
            </a:r>
          </a:p>
          <a:p>
            <a:pPr lvl="1">
              <a:lnSpc>
                <a:spcPct val="140000"/>
              </a:lnSpc>
              <a:buClr>
                <a:srgbClr val="3C4252"/>
              </a:buClr>
              <a:buSzPct val="75000"/>
            </a:pP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$cred = Get-Credential</a:t>
            </a:r>
            <a:b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b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Connect-</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SPOService</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adminSiteUrl</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-Credential $cred</a:t>
            </a: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Get available site designs</a:t>
            </a:r>
          </a:p>
          <a:p>
            <a:pPr lvl="1">
              <a:lnSpc>
                <a:spcPct val="140000"/>
              </a:lnSpc>
              <a:buClr>
                <a:srgbClr val="3C4252"/>
              </a:buClr>
              <a:buSzPct val="75000"/>
            </a:pP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Get-</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SPOSiteDesign</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[-Identity] </a:t>
            </a: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Add a site design</a:t>
            </a:r>
          </a:p>
          <a:p>
            <a:pPr lvl="1">
              <a:lnSpc>
                <a:spcPct val="140000"/>
              </a:lnSpc>
              <a:buClr>
                <a:srgbClr val="3C4252"/>
              </a:buClr>
              <a:buSzPct val="75000"/>
            </a:pP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siteDesign</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 Add-</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SPOSiteDesign</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$title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WebTemplate</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webTemplate</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SiteScripts</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siteScript.Id</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a:t>
            </a:r>
            <a:b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b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-Description $description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PreviewImageUrl</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previewImageUrl</a:t>
            </a:r>
            <a:endPar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Update or remove a site design</a:t>
            </a:r>
          </a:p>
          <a:p>
            <a:pPr lvl="1">
              <a:lnSpc>
                <a:spcPct val="140000"/>
              </a:lnSpc>
              <a:buClr>
                <a:srgbClr val="3C4252"/>
              </a:buClr>
              <a:buSzPct val="75000"/>
            </a:pP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Set-</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SPOSiteDesign</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-Identity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siteDesign.Id</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SiteScripts</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newSiteScript.Id</a:t>
            </a:r>
            <a:b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b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Remove-</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SPOSiteDesign</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-Identity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siteDesign.Id</a:t>
            </a:r>
            <a:endPar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Apply a site design to an existing site, including classic sites (limited verbs)</a:t>
            </a:r>
          </a:p>
          <a:p>
            <a:pPr lvl="1">
              <a:lnSpc>
                <a:spcPct val="140000"/>
              </a:lnSpc>
              <a:buClr>
                <a:srgbClr val="3C4252"/>
              </a:buClr>
              <a:buSzPct val="75000"/>
            </a:pP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Invoke-</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SPOSiteDesign</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 -Identity $</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siteDesign.Id</a:t>
            </a:r>
            <a:endPar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REST API endpoint for Site Designs and Site Scripts</a:t>
            </a:r>
          </a:p>
          <a:p>
            <a:pPr lvl="1">
              <a:lnSpc>
                <a:spcPct val="140000"/>
              </a:lnSpc>
              <a:buClr>
                <a:srgbClr val="3C4252"/>
              </a:buClr>
              <a:buSzPct val="75000"/>
            </a:pP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/_</a:t>
            </a:r>
            <a:r>
              <a:rPr lang="en-US" sz="12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api</a:t>
            </a:r>
            <a:r>
              <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rPr>
              <a:t>/Microsoft.Sharepoint.Utilities.WebTemplateExtensions.SiteScriptUtility</a:t>
            </a:r>
          </a:p>
          <a:p>
            <a:pPr lvl="1">
              <a:lnSpc>
                <a:spcPct val="140000"/>
              </a:lnSpc>
              <a:buClr>
                <a:srgbClr val="3C4252"/>
              </a:buClr>
              <a:buSzPct val="75000"/>
            </a:pPr>
            <a:endParaRPr lang="en-US" sz="1200" dirty="0">
              <a:solidFill>
                <a:srgbClr val="3C4252"/>
              </a:solidFill>
              <a:latin typeface="Proxima Nova Light" panose="02000506030000020004" pitchFamily="50" charset="0"/>
              <a:ea typeface="Roboto" panose="02000000000000000000" pitchFamily="2" charset="0"/>
              <a:cs typeface="Roboto" panose="02000000000000000000" pitchFamily="2" charset="0"/>
            </a:endParaRPr>
          </a:p>
        </p:txBody>
      </p:sp>
      <p:sp>
        <p:nvSpPr>
          <p:cNvPr id="3" name="Rectangle 2"/>
          <p:cNvSpPr/>
          <p:nvPr/>
        </p:nvSpPr>
        <p:spPr>
          <a:xfrm>
            <a:off x="5159829" y="17265"/>
            <a:ext cx="3984171" cy="292837"/>
          </a:xfrm>
          <a:prstGeom prst="rect">
            <a:avLst/>
          </a:prstGeom>
        </p:spPr>
        <p:txBody>
          <a:bodyPr wrap="square">
            <a:spAutoFit/>
          </a:bodyPr>
          <a:lstStyle/>
          <a:p>
            <a:pPr lvl="1" algn="r">
              <a:lnSpc>
                <a:spcPct val="120000"/>
              </a:lnSpc>
            </a:pPr>
            <a:r>
              <a:rPr lang="en-US" sz="1200" dirty="0">
                <a:solidFill>
                  <a:srgbClr val="454B5A"/>
                </a:solidFill>
                <a:latin typeface="Proxima Nova" panose="02000506030000020004" pitchFamily="50" charset="0"/>
                <a:ea typeface="Proxima Nova" charset="0"/>
                <a:cs typeface="Proxima Nova" charset="0"/>
              </a:rPr>
              <a:t>USING POWERSHELL TO ADD SITE DESIGNS</a:t>
            </a:r>
          </a:p>
        </p:txBody>
      </p:sp>
      <p:pic>
        <p:nvPicPr>
          <p:cNvPr id="3078" name="Picture 6" descr="image">
            <a:extLst>
              <a:ext uri="{FF2B5EF4-FFF2-40B4-BE49-F238E27FC236}">
                <a16:creationId xmlns:a16="http://schemas.microsoft.com/office/drawing/2014/main" id="{BC8A3658-F57A-4D24-8989-300207A4F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473" y="582490"/>
            <a:ext cx="1987719" cy="1551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62970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717" y="568582"/>
            <a:ext cx="7830447" cy="1126462"/>
          </a:xfrm>
          <a:prstGeom prst="rect">
            <a:avLst/>
          </a:prstGeom>
        </p:spPr>
        <p:txBody>
          <a:bodyPr wrap="square">
            <a:spAutoFit/>
          </a:bodyPr>
          <a:lstStyle/>
          <a:p>
            <a:pPr lvl="1">
              <a:lnSpc>
                <a:spcPct val="120000"/>
              </a:lnSpc>
            </a:pPr>
            <a:endParaRPr lang="en-US" sz="2800" b="1" dirty="0">
              <a:solidFill>
                <a:srgbClr val="3C4252"/>
              </a:solidFill>
              <a:latin typeface="Proxima Nova Semibold" panose="02000506030000020004" pitchFamily="50" charset="0"/>
              <a:ea typeface="Proxima Nova" charset="0"/>
              <a:cs typeface="Proxima Nova" charset="0"/>
            </a:endParaRPr>
          </a:p>
          <a:p>
            <a:pPr lvl="1">
              <a:lnSpc>
                <a:spcPct val="120000"/>
              </a:lnSpc>
            </a:pPr>
            <a:r>
              <a:rPr lang="en-US" sz="2800" b="1" dirty="0">
                <a:solidFill>
                  <a:srgbClr val="3C4252"/>
                </a:solidFill>
                <a:latin typeface="Proxima Nova Semibold" panose="02000506030000020004" pitchFamily="50" charset="0"/>
                <a:ea typeface="Proxima Nova" charset="0"/>
                <a:cs typeface="Proxima Nova" charset="0"/>
              </a:rPr>
              <a:t>CREATE A SITE DESIGN WITH POWERSHELL</a:t>
            </a:r>
          </a:p>
        </p:txBody>
      </p:sp>
      <p:cxnSp>
        <p:nvCxnSpPr>
          <p:cNvPr id="3" name="Straight Connector 2"/>
          <p:cNvCxnSpPr/>
          <p:nvPr/>
        </p:nvCxnSpPr>
        <p:spPr>
          <a:xfrm>
            <a:off x="713699" y="1695044"/>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967042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0C4F083A-EE65-4573-A004-EDA0081F1DAF}"/>
              </a:ext>
            </a:extLst>
          </p:cNvPr>
          <p:cNvGraphicFramePr>
            <a:graphicFrameLocks noChangeAspect="1"/>
          </p:cNvGraphicFramePr>
          <p:nvPr>
            <p:extLst>
              <p:ext uri="{D42A27DB-BD31-4B8C-83A1-F6EECF244321}">
                <p14:modId xmlns:p14="http://schemas.microsoft.com/office/powerpoint/2010/main" val="1574573894"/>
              </p:ext>
            </p:extLst>
          </p:nvPr>
        </p:nvGraphicFramePr>
        <p:xfrm>
          <a:off x="152400" y="2147648"/>
          <a:ext cx="5725676" cy="2462806"/>
        </p:xfrm>
        <a:graphic>
          <a:graphicData uri="http://schemas.openxmlformats.org/presentationml/2006/ole">
            <mc:AlternateContent xmlns:mc="http://schemas.openxmlformats.org/markup-compatibility/2006">
              <mc:Choice xmlns:v="urn:schemas-microsoft-com:vml" Requires="v">
                <p:oleObj spid="_x0000_s6147" r:id="rId4" imgW="10399680" imgH="4469760" progId="">
                  <p:embed/>
                </p:oleObj>
              </mc:Choice>
              <mc:Fallback>
                <p:oleObj r:id="rId4" imgW="10399680" imgH="4469760" progId="">
                  <p:embed/>
                  <p:pic>
                    <p:nvPicPr>
                      <p:cNvPr id="6" name="Object 5">
                        <a:extLst>
                          <a:ext uri="{FF2B5EF4-FFF2-40B4-BE49-F238E27FC236}">
                            <a16:creationId xmlns:a16="http://schemas.microsoft.com/office/drawing/2014/main" id="{0C4F083A-EE65-4573-A004-EDA0081F1DAF}"/>
                          </a:ext>
                        </a:extLst>
                      </p:cNvPr>
                      <p:cNvPicPr/>
                      <p:nvPr/>
                    </p:nvPicPr>
                    <p:blipFill>
                      <a:blip r:embed="rId5"/>
                      <a:stretch>
                        <a:fillRect/>
                      </a:stretch>
                    </p:blipFill>
                    <p:spPr>
                      <a:xfrm>
                        <a:off x="152400" y="2147648"/>
                        <a:ext cx="5725676" cy="2462806"/>
                      </a:xfrm>
                      <a:prstGeom prst="rect">
                        <a:avLst/>
                      </a:prstGeom>
                      <a:ln>
                        <a:solidFill>
                          <a:schemeClr val="bg1">
                            <a:lumMod val="50000"/>
                          </a:schemeClr>
                        </a:solidFill>
                      </a:ln>
                    </p:spPr>
                  </p:pic>
                </p:oleObj>
              </mc:Fallback>
            </mc:AlternateContent>
          </a:graphicData>
        </a:graphic>
      </p:graphicFrame>
      <p:sp>
        <p:nvSpPr>
          <p:cNvPr id="3" name="Rectangle 2"/>
          <p:cNvSpPr/>
          <p:nvPr/>
        </p:nvSpPr>
        <p:spPr>
          <a:xfrm>
            <a:off x="5159829" y="17265"/>
            <a:ext cx="3984171" cy="292837"/>
          </a:xfrm>
          <a:prstGeom prst="rect">
            <a:avLst/>
          </a:prstGeom>
        </p:spPr>
        <p:txBody>
          <a:bodyPr wrap="square">
            <a:spAutoFit/>
          </a:bodyPr>
          <a:lstStyle/>
          <a:p>
            <a:pPr lvl="1" algn="r">
              <a:lnSpc>
                <a:spcPct val="120000"/>
              </a:lnSpc>
            </a:pPr>
            <a:r>
              <a:rPr lang="en-US" sz="1200" dirty="0">
                <a:solidFill>
                  <a:srgbClr val="454B5A"/>
                </a:solidFill>
                <a:latin typeface="Proxima Nova" panose="02000506030000020004" pitchFamily="50" charset="0"/>
                <a:ea typeface="Proxima Nova" charset="0"/>
                <a:cs typeface="Proxima Nova" charset="0"/>
              </a:rPr>
              <a:t>EXTEND SITE DESIGNS WITH MICROSOFT FLOW</a:t>
            </a:r>
          </a:p>
        </p:txBody>
      </p:sp>
      <p:pic>
        <p:nvPicPr>
          <p:cNvPr id="4100" name="Picture 4" descr="Microsoft Flow â send mobile Alert Notifications to your Team">
            <a:extLst>
              <a:ext uri="{FF2B5EF4-FFF2-40B4-BE49-F238E27FC236}">
                <a16:creationId xmlns:a16="http://schemas.microsoft.com/office/drawing/2014/main" id="{E1BB9E39-B59C-4942-B51A-CDE395DC01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8369" y="515432"/>
            <a:ext cx="3029683" cy="145856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pbs.twimg.com/profile_images/857815012013785088/woz9sESR_400x400.jpg">
            <a:extLst>
              <a:ext uri="{FF2B5EF4-FFF2-40B4-BE49-F238E27FC236}">
                <a16:creationId xmlns:a16="http://schemas.microsoft.com/office/drawing/2014/main" id="{30777EEE-D7B5-4763-930A-60EEDF9ED7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2598" y="2406726"/>
            <a:ext cx="1404815" cy="14048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7F08546-55DD-46EB-B9DC-9F2B228BECDB}"/>
              </a:ext>
            </a:extLst>
          </p:cNvPr>
          <p:cNvSpPr/>
          <p:nvPr/>
        </p:nvSpPr>
        <p:spPr>
          <a:xfrm>
            <a:off x="647883" y="780046"/>
            <a:ext cx="7666384" cy="1471172"/>
          </a:xfrm>
          <a:prstGeom prst="rect">
            <a:avLst/>
          </a:prstGeom>
        </p:spPr>
        <p:txBody>
          <a:bodyPr wrap="square">
            <a:spAutoFit/>
          </a:bodyPr>
          <a:lstStyle/>
          <a:p>
            <a:pPr>
              <a:lnSpc>
                <a:spcPct val="140000"/>
              </a:lnSpc>
              <a:buClr>
                <a:srgbClr val="0087AF"/>
              </a:buClr>
              <a:buSzPct val="75000"/>
            </a:pPr>
            <a:r>
              <a:rPr lang="en-US" sz="1600" dirty="0">
                <a:solidFill>
                  <a:srgbClr val="3C4252"/>
                </a:solidFill>
                <a:latin typeface="Proxima Nova Semibold" panose="02000506030000020004" pitchFamily="50" charset="0"/>
                <a:ea typeface="Roboto" panose="02000000000000000000" pitchFamily="2" charset="0"/>
                <a:cs typeface="Roboto" panose="02000000000000000000" pitchFamily="2" charset="0"/>
              </a:rPr>
              <a:t>Use Script Action verb “</a:t>
            </a:r>
            <a:r>
              <a:rPr lang="en-US" sz="1600" dirty="0" err="1">
                <a:solidFill>
                  <a:srgbClr val="3C4252"/>
                </a:solidFill>
                <a:latin typeface="Proxima Nova Semibold" panose="02000506030000020004" pitchFamily="50" charset="0"/>
                <a:ea typeface="Roboto" panose="02000000000000000000" pitchFamily="2" charset="0"/>
                <a:cs typeface="Roboto" panose="02000000000000000000" pitchFamily="2" charset="0"/>
              </a:rPr>
              <a:t>triggerFlow</a:t>
            </a:r>
            <a:r>
              <a:rPr lang="en-US" sz="1600" dirty="0">
                <a:solidFill>
                  <a:srgbClr val="3C4252"/>
                </a:solidFill>
                <a:latin typeface="Proxima Nova Semibold" panose="02000506030000020004" pitchFamily="50" charset="0"/>
                <a:ea typeface="Roboto" panose="02000000000000000000" pitchFamily="2" charset="0"/>
                <a:cs typeface="Roboto" panose="02000000000000000000" pitchFamily="2" charset="0"/>
              </a:rPr>
              <a:t>” to extend Site Designs</a:t>
            </a:r>
            <a:endPar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Possible Flow includes executing an Azure Function</a:t>
            </a:r>
          </a:p>
          <a:p>
            <a:pPr marL="800100" lvl="1"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Combine Site Designs with PnP Provisioning Engine</a:t>
            </a:r>
          </a:p>
          <a:p>
            <a:pPr marL="800100" lvl="1" indent="-342900">
              <a:lnSpc>
                <a:spcPct val="140000"/>
              </a:lnSpc>
              <a:buClr>
                <a:srgbClr val="3C4252"/>
              </a:buClr>
              <a:buSzPct val="75000"/>
              <a:buFont typeface="Arial" panose="020B0604020202020204" pitchFamily="34" charset="0"/>
              <a:buChar char="•"/>
            </a:pPr>
            <a:endPar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p:txBody>
      </p:sp>
      <p:pic>
        <p:nvPicPr>
          <p:cNvPr id="4104" name="Picture 8" descr="SharePoint Patterns and Practices logo">
            <a:extLst>
              <a:ext uri="{FF2B5EF4-FFF2-40B4-BE49-F238E27FC236}">
                <a16:creationId xmlns:a16="http://schemas.microsoft.com/office/drawing/2014/main" id="{F5A4FB3D-466D-4869-A9A5-39373A2B6D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3755" y="4128869"/>
            <a:ext cx="2381250" cy="74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18274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4D072D1A-3650-414B-8186-3818FD3E3895}"/>
              </a:ext>
            </a:extLst>
          </p:cNvPr>
          <p:cNvGraphicFramePr>
            <a:graphicFrameLocks noChangeAspect="1"/>
          </p:cNvGraphicFramePr>
          <p:nvPr>
            <p:extLst>
              <p:ext uri="{D42A27DB-BD31-4B8C-83A1-F6EECF244321}">
                <p14:modId xmlns:p14="http://schemas.microsoft.com/office/powerpoint/2010/main" val="1217393450"/>
              </p:ext>
            </p:extLst>
          </p:nvPr>
        </p:nvGraphicFramePr>
        <p:xfrm>
          <a:off x="383823" y="719014"/>
          <a:ext cx="8596053" cy="4024923"/>
        </p:xfrm>
        <a:graphic>
          <a:graphicData uri="http://schemas.openxmlformats.org/presentationml/2006/ole">
            <mc:AlternateContent xmlns:mc="http://schemas.openxmlformats.org/markup-compatibility/2006">
              <mc:Choice xmlns:v="urn:schemas-microsoft-com:vml" Requires="v">
                <p:oleObj spid="_x0000_s7171" r:id="rId4" imgW="21688560" imgH="10158480" progId="">
                  <p:embed/>
                </p:oleObj>
              </mc:Choice>
              <mc:Fallback>
                <p:oleObj r:id="rId4" imgW="21688560" imgH="10158480" progId="">
                  <p:embed/>
                  <p:pic>
                    <p:nvPicPr>
                      <p:cNvPr id="2" name="Object 1">
                        <a:extLst>
                          <a:ext uri="{FF2B5EF4-FFF2-40B4-BE49-F238E27FC236}">
                            <a16:creationId xmlns:a16="http://schemas.microsoft.com/office/drawing/2014/main" id="{4D072D1A-3650-414B-8186-3818FD3E3895}"/>
                          </a:ext>
                        </a:extLst>
                      </p:cNvPr>
                      <p:cNvPicPr/>
                      <p:nvPr/>
                    </p:nvPicPr>
                    <p:blipFill>
                      <a:blip r:embed="rId5"/>
                      <a:stretch>
                        <a:fillRect/>
                      </a:stretch>
                    </p:blipFill>
                    <p:spPr>
                      <a:xfrm>
                        <a:off x="383823" y="719014"/>
                        <a:ext cx="8596053" cy="4024923"/>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7834C6FC-0D3C-426E-87D4-9694F59A7036}"/>
              </a:ext>
            </a:extLst>
          </p:cNvPr>
          <p:cNvSpPr/>
          <p:nvPr/>
        </p:nvSpPr>
        <p:spPr>
          <a:xfrm>
            <a:off x="3407509" y="17265"/>
            <a:ext cx="5736492" cy="292837"/>
          </a:xfrm>
          <a:prstGeom prst="rect">
            <a:avLst/>
          </a:prstGeom>
        </p:spPr>
        <p:txBody>
          <a:bodyPr wrap="square">
            <a:spAutoFit/>
          </a:bodyPr>
          <a:lstStyle/>
          <a:p>
            <a:pPr lvl="1" algn="r">
              <a:lnSpc>
                <a:spcPct val="120000"/>
              </a:lnSpc>
            </a:pPr>
            <a:r>
              <a:rPr lang="en-US" sz="1200" dirty="0">
                <a:solidFill>
                  <a:srgbClr val="454B5A"/>
                </a:solidFill>
                <a:latin typeface="Proxima Nova" panose="02000506030000020004" pitchFamily="50" charset="0"/>
                <a:ea typeface="Proxima Nova" charset="0"/>
                <a:cs typeface="Proxima Nova" charset="0"/>
              </a:rPr>
              <a:t>COMMON SITE DESIGN EXTENSIBILITY PROCESS</a:t>
            </a:r>
          </a:p>
        </p:txBody>
      </p:sp>
    </p:spTree>
    <p:extLst>
      <p:ext uri="{BB962C8B-B14F-4D97-AF65-F5344CB8AC3E}">
        <p14:creationId xmlns:p14="http://schemas.microsoft.com/office/powerpoint/2010/main" val="316574189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6595" y="559143"/>
            <a:ext cx="4110681" cy="1077283"/>
          </a:xfrm>
          <a:prstGeom prst="rect">
            <a:avLst/>
          </a:prstGeom>
        </p:spPr>
        <p:txBody>
          <a:bodyPr wrap="square" anchor="t">
            <a:spAutoFit/>
          </a:bodyPr>
          <a:lstStyle/>
          <a:p>
            <a:pPr lvl="1">
              <a:lnSpc>
                <a:spcPct val="120000"/>
              </a:lnSpc>
            </a:pPr>
            <a:endParaRPr lang="en-US" sz="2800" b="1" dirty="0">
              <a:solidFill>
                <a:srgbClr val="3C4252"/>
              </a:solidFill>
              <a:latin typeface="Proxima Nova Semibold" panose="02000506030000020004" pitchFamily="50" charset="0"/>
              <a:ea typeface="Proxima Nova" charset="0"/>
              <a:cs typeface="Proxima Nova" charset="0"/>
            </a:endParaRPr>
          </a:p>
          <a:p>
            <a:pPr lvl="1">
              <a:lnSpc>
                <a:spcPct val="120000"/>
              </a:lnSpc>
            </a:pPr>
            <a:r>
              <a:rPr lang="en-US" sz="2800" b="1" dirty="0">
                <a:solidFill>
                  <a:srgbClr val="3C4252"/>
                </a:solidFill>
                <a:latin typeface="Proxima Nova Semibold" panose="02000506030000020004" pitchFamily="50" charset="0"/>
                <a:ea typeface="Proxima Nova" charset="0"/>
                <a:cs typeface="Proxima Nova" charset="0"/>
              </a:rPr>
              <a:t>ERIC OVERFIELD</a:t>
            </a:r>
          </a:p>
        </p:txBody>
      </p:sp>
      <p:cxnSp>
        <p:nvCxnSpPr>
          <p:cNvPr id="3" name="Straight Connector 2"/>
          <p:cNvCxnSpPr/>
          <p:nvPr/>
        </p:nvCxnSpPr>
        <p:spPr>
          <a:xfrm>
            <a:off x="725045" y="174158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pic>
        <p:nvPicPr>
          <p:cNvPr id="4" name="Picture 3" descr="C:\Users\jcduron\Desktop\spbook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2016" y="3431740"/>
            <a:ext cx="806326" cy="1336764"/>
          </a:xfrm>
          <a:prstGeom prst="rect">
            <a:avLst/>
          </a:prstGeom>
          <a:noFill/>
          <a:ln>
            <a:solidFill>
              <a:schemeClr val="tx1"/>
            </a:solidFill>
          </a:ln>
          <a:effectLst/>
          <a:extLst>
            <a:ext uri="{909E8E84-426E-40dd-AFC4-6F175D3DCCD1}">
              <a14:hiddenFill xmlns:a14="http://schemas.microsoft.com/office/drawing/2010/main" xmlns="">
                <a:solidFill>
                  <a:srgbClr val="FFFFFF"/>
                </a:solidFill>
              </a14:hiddenFill>
            </a:ext>
          </a:extLst>
        </p:spPr>
      </p:pic>
      <p:pic>
        <p:nvPicPr>
          <p:cNvPr id="5" name="Picture 2" descr="C:\Users\jcduron\Desktop\spbook.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600" y="3431740"/>
            <a:ext cx="929662" cy="1337766"/>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600115" y="1878529"/>
            <a:ext cx="5822808" cy="1600053"/>
          </a:xfrm>
          <a:prstGeom prst="rect">
            <a:avLst/>
          </a:prstGeom>
        </p:spPr>
        <p:txBody>
          <a:bodyPr wrap="square">
            <a:spAutoFit/>
          </a:bodyPr>
          <a:lstStyle/>
          <a:p>
            <a:pPr>
              <a:lnSpc>
                <a:spcPts val="2400"/>
              </a:lnSpc>
            </a:pPr>
            <a:r>
              <a:rPr lang="en-US" sz="1600" dirty="0">
                <a:solidFill>
                  <a:srgbClr val="3C4252"/>
                </a:solidFill>
                <a:latin typeface="Proxima Nova" panose="02000506030000020004" pitchFamily="50" charset="0"/>
                <a:ea typeface="Roboto Light" panose="02000000000000000000" pitchFamily="2" charset="0"/>
                <a:cs typeface="Roboto Light"/>
              </a:rPr>
              <a:t>President &amp; Co-Founder of </a:t>
            </a:r>
            <a:r>
              <a:rPr lang="en-US" sz="1600" dirty="0" err="1">
                <a:solidFill>
                  <a:srgbClr val="3C4252"/>
                </a:solidFill>
                <a:latin typeface="Proxima Nova" panose="02000506030000020004" pitchFamily="50" charset="0"/>
                <a:ea typeface="Roboto Light" panose="02000000000000000000" pitchFamily="2" charset="0"/>
                <a:cs typeface="Roboto Light"/>
              </a:rPr>
              <a:t>PixelMill</a:t>
            </a:r>
            <a:endParaRPr lang="en-US" sz="1600" dirty="0">
              <a:solidFill>
                <a:srgbClr val="3C4252"/>
              </a:solidFill>
              <a:latin typeface="Proxima Nova" panose="02000506030000020004" pitchFamily="50" charset="0"/>
              <a:ea typeface="Roboto Light" panose="02000000000000000000" pitchFamily="2" charset="0"/>
              <a:cs typeface="Roboto Light"/>
            </a:endParaRPr>
          </a:p>
          <a:p>
            <a:pPr>
              <a:lnSpc>
                <a:spcPts val="2400"/>
              </a:lnSpc>
            </a:pPr>
            <a:r>
              <a:rPr lang="en-US" sz="1600" dirty="0">
                <a:solidFill>
                  <a:srgbClr val="3C4252"/>
                </a:solidFill>
                <a:latin typeface="Proxima Nova" panose="02000506030000020004" pitchFamily="50" charset="0"/>
                <a:ea typeface="Roboto Light" panose="02000000000000000000" pitchFamily="2" charset="0"/>
                <a:cs typeface="Roboto Light"/>
              </a:rPr>
              <a:t>Microsoft Regional Director</a:t>
            </a:r>
          </a:p>
          <a:p>
            <a:pPr>
              <a:lnSpc>
                <a:spcPts val="2400"/>
              </a:lnSpc>
            </a:pPr>
            <a:r>
              <a:rPr lang="en-US" sz="1600" dirty="0">
                <a:solidFill>
                  <a:srgbClr val="3C4252"/>
                </a:solidFill>
                <a:latin typeface="Proxima Nova" panose="02000506030000020004" pitchFamily="50" charset="0"/>
                <a:ea typeface="Roboto Light" panose="02000000000000000000" pitchFamily="2" charset="0"/>
                <a:cs typeface="Roboto Light"/>
              </a:rPr>
              <a:t>Microsoft MVP, Office Apps &amp; Services</a:t>
            </a:r>
          </a:p>
          <a:p>
            <a:pPr>
              <a:lnSpc>
                <a:spcPts val="2400"/>
              </a:lnSpc>
            </a:pPr>
            <a:r>
              <a:rPr lang="en-US" sz="1600" dirty="0">
                <a:solidFill>
                  <a:srgbClr val="3C4252"/>
                </a:solidFill>
                <a:latin typeface="Proxima Nova" panose="02000506030000020004" pitchFamily="50" charset="0"/>
                <a:ea typeface="Roboto Light" panose="02000000000000000000" pitchFamily="2" charset="0"/>
                <a:cs typeface="Roboto Light"/>
              </a:rPr>
              <a:t>Microsoft MVP, Office Development</a:t>
            </a:r>
          </a:p>
          <a:p>
            <a:pPr>
              <a:lnSpc>
                <a:spcPts val="2400"/>
              </a:lnSpc>
            </a:pPr>
            <a:r>
              <a:rPr lang="en-US" sz="1600" dirty="0">
                <a:solidFill>
                  <a:srgbClr val="3C4252"/>
                </a:solidFill>
                <a:latin typeface="Proxima Nova" panose="02000506030000020004" pitchFamily="50" charset="0"/>
                <a:ea typeface="Roboto Light" panose="02000000000000000000" pitchFamily="2" charset="0"/>
                <a:cs typeface="Roboto Light"/>
              </a:rPr>
              <a:t>Technology Community Organizer &amp; Contributor</a:t>
            </a:r>
          </a:p>
        </p:txBody>
      </p:sp>
      <p:pic>
        <p:nvPicPr>
          <p:cNvPr id="7" name="Picture 6"/>
          <p:cNvPicPr>
            <a:picLocks noChangeAspect="1"/>
          </p:cNvPicPr>
          <p:nvPr/>
        </p:nvPicPr>
        <p:blipFill>
          <a:blip r:embed="rId5"/>
          <a:stretch>
            <a:fillRect/>
          </a:stretch>
        </p:blipFill>
        <p:spPr>
          <a:xfrm>
            <a:off x="5852137" y="365760"/>
            <a:ext cx="1973259" cy="1973259"/>
          </a:xfrm>
          <a:prstGeom prst="rect">
            <a:avLst/>
          </a:prstGeom>
        </p:spPr>
      </p:pic>
      <p:pic>
        <p:nvPicPr>
          <p:cNvPr id="8" name="Picture 7" descr="rs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8183" y="2696519"/>
            <a:ext cx="273426" cy="273426"/>
          </a:xfrm>
          <a:prstGeom prst="rect">
            <a:avLst/>
          </a:prstGeom>
        </p:spPr>
      </p:pic>
      <p:grpSp>
        <p:nvGrpSpPr>
          <p:cNvPr id="9" name="Group 8"/>
          <p:cNvGrpSpPr/>
          <p:nvPr/>
        </p:nvGrpSpPr>
        <p:grpSpPr>
          <a:xfrm>
            <a:off x="5912399" y="3293193"/>
            <a:ext cx="273426" cy="272698"/>
            <a:chOff x="3328988" y="3201988"/>
            <a:chExt cx="392113" cy="392113"/>
          </a:xfrm>
        </p:grpSpPr>
        <p:sp>
          <p:nvSpPr>
            <p:cNvPr id="10" name="Oval 46"/>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47"/>
            <p:cNvSpPr>
              <a:spLocks/>
            </p:cNvSpPr>
            <p:nvPr/>
          </p:nvSpPr>
          <p:spPr bwMode="auto">
            <a:xfrm>
              <a:off x="3427415"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a:xfrm>
            <a:off x="6143153" y="3227337"/>
            <a:ext cx="1682243" cy="338554"/>
          </a:xfrm>
          <a:prstGeom prst="rect">
            <a:avLst/>
          </a:prstGeom>
        </p:spPr>
        <p:txBody>
          <a:bodyPr wrap="square">
            <a:spAutoFit/>
          </a:bodyPr>
          <a:lstStyle/>
          <a:p>
            <a:r>
              <a:rPr lang="en-US" sz="1600" dirty="0">
                <a:solidFill>
                  <a:srgbClr val="3C4252"/>
                </a:solidFill>
                <a:latin typeface="Proxima Nova" panose="02000506030000020004"/>
                <a:ea typeface="Roboto Light" panose="02000000000000000000" pitchFamily="2" charset="0"/>
                <a:cs typeface="Roboto Light"/>
              </a:rPr>
              <a:t>@</a:t>
            </a:r>
            <a:r>
              <a:rPr lang="en-US" sz="1600" dirty="0" err="1">
                <a:solidFill>
                  <a:srgbClr val="3C4252"/>
                </a:solidFill>
                <a:latin typeface="Proxima Nova" panose="02000506030000020004"/>
                <a:ea typeface="Roboto Light" panose="02000000000000000000" pitchFamily="2" charset="0"/>
                <a:cs typeface="Roboto Light"/>
              </a:rPr>
              <a:t>ericoverfield</a:t>
            </a:r>
            <a:endParaRPr lang="en-US" sz="1600" dirty="0">
              <a:solidFill>
                <a:srgbClr val="3C4252"/>
              </a:solidFill>
              <a:latin typeface="Proxima Nova" panose="02000506030000020004"/>
            </a:endParaRPr>
          </a:p>
        </p:txBody>
      </p:sp>
      <p:sp>
        <p:nvSpPr>
          <p:cNvPr id="13" name="Rectangle 12"/>
          <p:cNvSpPr/>
          <p:nvPr/>
        </p:nvSpPr>
        <p:spPr>
          <a:xfrm>
            <a:off x="6143153" y="2663955"/>
            <a:ext cx="1975834" cy="338554"/>
          </a:xfrm>
          <a:prstGeom prst="rect">
            <a:avLst/>
          </a:prstGeom>
        </p:spPr>
        <p:txBody>
          <a:bodyPr wrap="square">
            <a:spAutoFit/>
          </a:bodyPr>
          <a:lstStyle/>
          <a:p>
            <a:r>
              <a:rPr lang="en-US" sz="1600" dirty="0">
                <a:solidFill>
                  <a:srgbClr val="3C4252"/>
                </a:solidFill>
                <a:latin typeface="Proxima Nova" panose="02000506030000020004"/>
              </a:rPr>
              <a:t>ericoverfield.com</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8550" y="3727655"/>
            <a:ext cx="808545" cy="1272112"/>
          </a:xfrm>
          <a:prstGeom prst="rect">
            <a:avLst/>
          </a:prstGeom>
        </p:spPr>
      </p:pic>
      <p:pic>
        <p:nvPicPr>
          <p:cNvPr id="1026" name="Picture 2" descr="http://www.msrd.io/images/logo/msrd-logo-192px-alph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5301" y="4424404"/>
            <a:ext cx="2516836" cy="71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17833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847" y="568580"/>
            <a:ext cx="7645043" cy="1643527"/>
          </a:xfrm>
          <a:prstGeom prst="rect">
            <a:avLst/>
          </a:prstGeom>
        </p:spPr>
        <p:txBody>
          <a:bodyPr wrap="square">
            <a:spAutoFit/>
          </a:bodyPr>
          <a:lstStyle/>
          <a:p>
            <a:pPr lvl="1">
              <a:lnSpc>
                <a:spcPct val="120000"/>
              </a:lnSpc>
            </a:pPr>
            <a:br>
              <a:rPr lang="en-US" sz="2800" dirty="0">
                <a:solidFill>
                  <a:srgbClr val="454B5A"/>
                </a:solidFill>
                <a:latin typeface="Proxima Nova Semibold" panose="02000506030000020004" pitchFamily="50" charset="0"/>
                <a:ea typeface="Proxima Nova" charset="0"/>
                <a:cs typeface="Proxima Nova" charset="0"/>
              </a:rPr>
            </a:br>
            <a:r>
              <a:rPr lang="en-US" sz="2800" dirty="0">
                <a:solidFill>
                  <a:srgbClr val="454B5A"/>
                </a:solidFill>
                <a:latin typeface="Proxima Nova Semibold" panose="02000506030000020004" pitchFamily="50" charset="0"/>
                <a:ea typeface="Proxima Nova" charset="0"/>
                <a:cs typeface="Proxima Nova" charset="0"/>
              </a:rPr>
              <a:t>SITE DESIGNS AND SITE SCRIPTS</a:t>
            </a:r>
          </a:p>
          <a:p>
            <a:pPr lvl="1">
              <a:lnSpc>
                <a:spcPct val="120000"/>
              </a:lnSpc>
            </a:pPr>
            <a:r>
              <a:rPr lang="en-US" sz="2800" dirty="0">
                <a:solidFill>
                  <a:srgbClr val="454B5A"/>
                </a:solidFill>
                <a:latin typeface="Proxima Nova Semibold" panose="02000506030000020004" pitchFamily="50" charset="0"/>
                <a:ea typeface="Proxima Nova" charset="0"/>
                <a:cs typeface="Proxima Nova" charset="0"/>
              </a:rPr>
              <a:t>IN CONCERT TOGETHER</a:t>
            </a:r>
          </a:p>
        </p:txBody>
      </p:sp>
      <p:cxnSp>
        <p:nvCxnSpPr>
          <p:cNvPr id="3" name="Straight Connector 2"/>
          <p:cNvCxnSpPr/>
          <p:nvPr/>
        </p:nvCxnSpPr>
        <p:spPr>
          <a:xfrm>
            <a:off x="680335" y="2212107"/>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95204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24943" y="6096"/>
            <a:ext cx="5519057" cy="292837"/>
          </a:xfrm>
          <a:prstGeom prst="rect">
            <a:avLst/>
          </a:prstGeom>
        </p:spPr>
        <p:txBody>
          <a:bodyPr wrap="square">
            <a:spAutoFit/>
          </a:bodyPr>
          <a:lstStyle/>
          <a:p>
            <a:pPr lvl="1" algn="r">
              <a:lnSpc>
                <a:spcPct val="120000"/>
              </a:lnSpc>
            </a:pPr>
            <a:r>
              <a:rPr lang="en-US" sz="1200" dirty="0">
                <a:solidFill>
                  <a:srgbClr val="3C4252"/>
                </a:solidFill>
                <a:latin typeface="Proxima Nova" panose="02000506030000020004" pitchFamily="50" charset="0"/>
                <a:ea typeface="Proxima Nova" charset="0"/>
                <a:cs typeface="Proxima Nova" charset="0"/>
              </a:rPr>
              <a:t>SITE DESIGNS VS / WITH PNP PROVISIONING</a:t>
            </a:r>
          </a:p>
        </p:txBody>
      </p:sp>
      <p:sp>
        <p:nvSpPr>
          <p:cNvPr id="6" name="Rectangle 5">
            <a:extLst>
              <a:ext uri="{FF2B5EF4-FFF2-40B4-BE49-F238E27FC236}">
                <a16:creationId xmlns:a16="http://schemas.microsoft.com/office/drawing/2014/main" id="{78F2F24C-C92F-4271-B1E5-EF47EF019368}"/>
              </a:ext>
            </a:extLst>
          </p:cNvPr>
          <p:cNvSpPr/>
          <p:nvPr/>
        </p:nvSpPr>
        <p:spPr>
          <a:xfrm>
            <a:off x="647883" y="780046"/>
            <a:ext cx="8352682" cy="3841052"/>
          </a:xfrm>
          <a:prstGeom prst="rect">
            <a:avLst/>
          </a:prstGeom>
        </p:spPr>
        <p:txBody>
          <a:bodyPr wrap="square">
            <a:spAutoFit/>
          </a:bodyPr>
          <a:lstStyle/>
          <a:p>
            <a:pPr>
              <a:lnSpc>
                <a:spcPct val="140000"/>
              </a:lnSpc>
              <a:buClr>
                <a:srgbClr val="0087AF"/>
              </a:buClr>
              <a:buSzPct val="75000"/>
            </a:pPr>
            <a:r>
              <a:rPr lang="en-US" sz="1600" dirty="0">
                <a:solidFill>
                  <a:srgbClr val="3C4252"/>
                </a:solidFill>
                <a:latin typeface="Proxima Nova Semibold" panose="02000506030000020004" pitchFamily="50" charset="0"/>
                <a:ea typeface="Roboto" panose="02000000000000000000" pitchFamily="2" charset="0"/>
                <a:cs typeface="Roboto" panose="02000000000000000000" pitchFamily="2" charset="0"/>
              </a:rPr>
              <a:t>Site Designs</a:t>
            </a:r>
            <a:endPar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SharePoint native site creation process</a:t>
            </a:r>
          </a:p>
          <a:p>
            <a:pPr marL="800100" lvl="1"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Allow creation of new sites natively within SharePoint using browser</a:t>
            </a:r>
          </a:p>
          <a:p>
            <a:pPr marL="800100" lvl="1"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Limited script action verbs and number of concurrent actions</a:t>
            </a:r>
          </a:p>
          <a:p>
            <a:pPr marL="800100" lvl="1"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Extend using Microsoft Flow and external process / PnP Provisioning</a:t>
            </a:r>
          </a:p>
          <a:p>
            <a:pPr>
              <a:lnSpc>
                <a:spcPct val="140000"/>
              </a:lnSpc>
              <a:buClr>
                <a:srgbClr val="0087AF"/>
              </a:buClr>
              <a:buSzPct val="75000"/>
            </a:pPr>
            <a:r>
              <a:rPr lang="en-US" sz="1600" dirty="0">
                <a:solidFill>
                  <a:srgbClr val="3C4252"/>
                </a:solidFill>
                <a:latin typeface="Proxima Nova Semibold" panose="02000506030000020004" pitchFamily="50" charset="0"/>
                <a:ea typeface="Roboto" panose="02000000000000000000" pitchFamily="2" charset="0"/>
                <a:cs typeface="Roboto" panose="02000000000000000000" pitchFamily="2" charset="0"/>
              </a:rPr>
              <a:t>PnP Provisioning</a:t>
            </a:r>
            <a:endPar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Based on community effort external to SharePoint / open source</a:t>
            </a:r>
          </a:p>
          <a:p>
            <a:pPr marL="800100" lvl="1"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Requires custom app, a triggering process, PowerShell, </a:t>
            </a:r>
            <a:r>
              <a:rPr lang="en-US" sz="1600" dirty="0" err="1">
                <a:solidFill>
                  <a:srgbClr val="3C4252"/>
                </a:solidFill>
                <a:latin typeface="Proxima Nova" panose="02000506030000020004" pitchFamily="50" charset="0"/>
                <a:ea typeface="Roboto" panose="02000000000000000000" pitchFamily="2" charset="0"/>
                <a:cs typeface="Roboto" panose="02000000000000000000" pitchFamily="2" charset="0"/>
              </a:rPr>
              <a:t>etc</a:t>
            </a:r>
            <a:endPar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Currently many more options / actions</a:t>
            </a:r>
          </a:p>
          <a:p>
            <a:pPr marL="1257300" lvl="2"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Page creation, Site Design activation, </a:t>
            </a:r>
            <a:r>
              <a:rPr lang="en-US" sz="1400" dirty="0" err="1">
                <a:solidFill>
                  <a:srgbClr val="3C4252"/>
                </a:solidFill>
                <a:latin typeface="Proxima Nova" panose="02000506030000020004" pitchFamily="50" charset="0"/>
                <a:ea typeface="Roboto" panose="02000000000000000000" pitchFamily="2" charset="0"/>
                <a:cs typeface="Roboto" panose="02000000000000000000" pitchFamily="2" charset="0"/>
              </a:rPr>
              <a:t>etc</a:t>
            </a:r>
            <a:endPar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a:lnSpc>
                <a:spcPct val="140000"/>
              </a:lnSpc>
              <a:buClr>
                <a:srgbClr val="3C4252"/>
              </a:buClr>
              <a:buSzPct val="75000"/>
            </a:pPr>
            <a:r>
              <a:rPr lang="en-US" sz="1600" dirty="0">
                <a:solidFill>
                  <a:srgbClr val="3C4252"/>
                </a:solidFill>
                <a:latin typeface="Proxima Nova Semibold" panose="02000506030000020004" pitchFamily="50" charset="0"/>
                <a:ea typeface="Roboto" panose="02000000000000000000" pitchFamily="2" charset="0"/>
                <a:cs typeface="Roboto" panose="02000000000000000000" pitchFamily="2" charset="0"/>
              </a:rPr>
              <a:t>Conclusion = Better together!</a:t>
            </a:r>
          </a:p>
        </p:txBody>
      </p:sp>
    </p:spTree>
    <p:extLst>
      <p:ext uri="{BB962C8B-B14F-4D97-AF65-F5344CB8AC3E}">
        <p14:creationId xmlns:p14="http://schemas.microsoft.com/office/powerpoint/2010/main" val="1224670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anim calcmode="lin" valueType="num">
                                      <p:cBhvr>
                                        <p:cTn id="14"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anim calcmode="lin" valueType="num">
                                      <p:cBhvr>
                                        <p:cTn id="2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anim calcmode="lin" valueType="num">
                                      <p:cBhvr>
                                        <p:cTn id="26"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anim calcmode="lin" valueType="num">
                                      <p:cBhvr>
                                        <p:cTn id="32"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
                                            <p:txEl>
                                              <p:pRg st="5" end="5"/>
                                            </p:txEl>
                                          </p:spTgt>
                                        </p:tgtEl>
                                        <p:attrNameLst>
                                          <p:attrName>style.visibility</p:attrName>
                                        </p:attrNameLst>
                                      </p:cBhvr>
                                      <p:to>
                                        <p:strVal val="visible"/>
                                      </p:to>
                                    </p:set>
                                    <p:animEffect transition="in" filter="fade">
                                      <p:cBhvr>
                                        <p:cTn id="38" dur="500"/>
                                        <p:tgtEl>
                                          <p:spTgt spid="6">
                                            <p:txEl>
                                              <p:pRg st="5" end="5"/>
                                            </p:txEl>
                                          </p:spTgt>
                                        </p:tgtEl>
                                      </p:cBhvr>
                                    </p:animEffect>
                                    <p:anim calcmode="lin" valueType="num">
                                      <p:cBhvr>
                                        <p:cTn id="3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0" dur="5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par>
                          <p:cTn id="41" fill="hold">
                            <p:stCondLst>
                              <p:cond delay="500"/>
                            </p:stCondLst>
                            <p:childTnLst>
                              <p:par>
                                <p:cTn id="42" presetID="42" presetClass="entr" presetSubtype="0" fill="hold" grpId="0" nodeType="afterEffect">
                                  <p:stCondLst>
                                    <p:cond delay="0"/>
                                  </p:stCondLst>
                                  <p:childTnLst>
                                    <p:set>
                                      <p:cBhvr>
                                        <p:cTn id="43" dur="1" fill="hold">
                                          <p:stCondLst>
                                            <p:cond delay="0"/>
                                          </p:stCondLst>
                                        </p:cTn>
                                        <p:tgtEl>
                                          <p:spTgt spid="6">
                                            <p:txEl>
                                              <p:pRg st="6" end="6"/>
                                            </p:txEl>
                                          </p:spTgt>
                                        </p:tgtEl>
                                        <p:attrNameLst>
                                          <p:attrName>style.visibility</p:attrName>
                                        </p:attrNameLst>
                                      </p:cBhvr>
                                      <p:to>
                                        <p:strVal val="visible"/>
                                      </p:to>
                                    </p:set>
                                    <p:animEffect transition="in" filter="fade">
                                      <p:cBhvr>
                                        <p:cTn id="44" dur="500"/>
                                        <p:tgtEl>
                                          <p:spTgt spid="6">
                                            <p:txEl>
                                              <p:pRg st="6" end="6"/>
                                            </p:txEl>
                                          </p:spTgt>
                                        </p:tgtEl>
                                      </p:cBhvr>
                                    </p:animEffect>
                                    <p:anim calcmode="lin" valueType="num">
                                      <p:cBhvr>
                                        <p:cTn id="4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46" dur="5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0"/>
                                  </p:stCondLst>
                                  <p:childTnLst>
                                    <p:set>
                                      <p:cBhvr>
                                        <p:cTn id="49" dur="1" fill="hold">
                                          <p:stCondLst>
                                            <p:cond delay="0"/>
                                          </p:stCondLst>
                                        </p:cTn>
                                        <p:tgtEl>
                                          <p:spTgt spid="6">
                                            <p:txEl>
                                              <p:pRg st="7" end="7"/>
                                            </p:txEl>
                                          </p:spTgt>
                                        </p:tgtEl>
                                        <p:attrNameLst>
                                          <p:attrName>style.visibility</p:attrName>
                                        </p:attrNameLst>
                                      </p:cBhvr>
                                      <p:to>
                                        <p:strVal val="visible"/>
                                      </p:to>
                                    </p:set>
                                    <p:animEffect transition="in" filter="fade">
                                      <p:cBhvr>
                                        <p:cTn id="50" dur="500"/>
                                        <p:tgtEl>
                                          <p:spTgt spid="6">
                                            <p:txEl>
                                              <p:pRg st="7" end="7"/>
                                            </p:txEl>
                                          </p:spTgt>
                                        </p:tgtEl>
                                      </p:cBhvr>
                                    </p:animEffect>
                                    <p:anim calcmode="lin" valueType="num">
                                      <p:cBhvr>
                                        <p:cTn id="5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52" dur="5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par>
                          <p:cTn id="53" fill="hold">
                            <p:stCondLst>
                              <p:cond delay="1500"/>
                            </p:stCondLst>
                            <p:childTnLst>
                              <p:par>
                                <p:cTn id="54" presetID="42" presetClass="entr" presetSubtype="0" fill="hold" grpId="0" nodeType="afterEffect">
                                  <p:stCondLst>
                                    <p:cond delay="0"/>
                                  </p:stCondLst>
                                  <p:childTnLst>
                                    <p:set>
                                      <p:cBhvr>
                                        <p:cTn id="55" dur="1" fill="hold">
                                          <p:stCondLst>
                                            <p:cond delay="0"/>
                                          </p:stCondLst>
                                        </p:cTn>
                                        <p:tgtEl>
                                          <p:spTgt spid="6">
                                            <p:txEl>
                                              <p:pRg st="8" end="8"/>
                                            </p:txEl>
                                          </p:spTgt>
                                        </p:tgtEl>
                                        <p:attrNameLst>
                                          <p:attrName>style.visibility</p:attrName>
                                        </p:attrNameLst>
                                      </p:cBhvr>
                                      <p:to>
                                        <p:strVal val="visible"/>
                                      </p:to>
                                    </p:set>
                                    <p:animEffect transition="in" filter="fade">
                                      <p:cBhvr>
                                        <p:cTn id="56" dur="500"/>
                                        <p:tgtEl>
                                          <p:spTgt spid="6">
                                            <p:txEl>
                                              <p:pRg st="8" end="8"/>
                                            </p:txEl>
                                          </p:spTgt>
                                        </p:tgtEl>
                                      </p:cBhvr>
                                    </p:animEffect>
                                    <p:anim calcmode="lin" valueType="num">
                                      <p:cBhvr>
                                        <p:cTn id="5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58" dur="500" fill="hold"/>
                                        <p:tgtEl>
                                          <p:spTgt spid="6">
                                            <p:txEl>
                                              <p:pRg st="8" end="8"/>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animEffect transition="in" filter="fade">
                                      <p:cBhvr>
                                        <p:cTn id="61" dur="500"/>
                                        <p:tgtEl>
                                          <p:spTgt spid="6">
                                            <p:txEl>
                                              <p:pRg st="9" end="9"/>
                                            </p:txEl>
                                          </p:spTgt>
                                        </p:tgtEl>
                                      </p:cBhvr>
                                    </p:animEffect>
                                    <p:anim calcmode="lin" valueType="num">
                                      <p:cBhvr>
                                        <p:cTn id="62"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63" dur="500" fill="hold"/>
                                        <p:tgtEl>
                                          <p:spTgt spid="6">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6">
                                            <p:txEl>
                                              <p:pRg st="10" end="10"/>
                                            </p:txEl>
                                          </p:spTgt>
                                        </p:tgtEl>
                                        <p:attrNameLst>
                                          <p:attrName>style.visibility</p:attrName>
                                        </p:attrNameLst>
                                      </p:cBhvr>
                                      <p:to>
                                        <p:strVal val="visible"/>
                                      </p:to>
                                    </p:set>
                                    <p:animEffect transition="in" filter="fade">
                                      <p:cBhvr>
                                        <p:cTn id="68" dur="500"/>
                                        <p:tgtEl>
                                          <p:spTgt spid="6">
                                            <p:txEl>
                                              <p:pRg st="10" end="10"/>
                                            </p:txEl>
                                          </p:spTgt>
                                        </p:tgtEl>
                                      </p:cBhvr>
                                    </p:animEffect>
                                    <p:anim calcmode="lin" valueType="num">
                                      <p:cBhvr>
                                        <p:cTn id="69"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70" dur="5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847" y="568580"/>
            <a:ext cx="7645043" cy="1643527"/>
          </a:xfrm>
          <a:prstGeom prst="rect">
            <a:avLst/>
          </a:prstGeom>
        </p:spPr>
        <p:txBody>
          <a:bodyPr wrap="square">
            <a:spAutoFit/>
          </a:bodyPr>
          <a:lstStyle/>
          <a:p>
            <a:pPr lvl="1">
              <a:lnSpc>
                <a:spcPct val="120000"/>
              </a:lnSpc>
            </a:pPr>
            <a:br>
              <a:rPr lang="en-US" sz="2800" dirty="0">
                <a:solidFill>
                  <a:srgbClr val="454B5A"/>
                </a:solidFill>
                <a:latin typeface="Proxima Nova Semibold" panose="02000506030000020004" pitchFamily="50" charset="0"/>
                <a:ea typeface="Proxima Nova" charset="0"/>
                <a:cs typeface="Proxima Nova" charset="0"/>
              </a:rPr>
            </a:br>
            <a:r>
              <a:rPr lang="en-US" sz="2800" dirty="0">
                <a:solidFill>
                  <a:srgbClr val="454B5A"/>
                </a:solidFill>
                <a:latin typeface="Proxima Nova Semibold" panose="02000506030000020004" pitchFamily="50" charset="0"/>
                <a:ea typeface="Proxima Nova" charset="0"/>
                <a:cs typeface="Proxima Nova" charset="0"/>
              </a:rPr>
              <a:t>SITE DESIGN STUDIO</a:t>
            </a:r>
          </a:p>
          <a:p>
            <a:pPr lvl="1">
              <a:lnSpc>
                <a:spcPct val="120000"/>
              </a:lnSpc>
            </a:pPr>
            <a:r>
              <a:rPr lang="en-US" sz="2800" dirty="0">
                <a:solidFill>
                  <a:srgbClr val="454B5A"/>
                </a:solidFill>
                <a:latin typeface="Proxima Nova Semibold" panose="02000506030000020004" pitchFamily="50" charset="0"/>
                <a:ea typeface="Proxima Nova" charset="0"/>
                <a:cs typeface="Proxima Nova" charset="0"/>
              </a:rPr>
              <a:t>BRINGING SITE DESIGNS TO THE MASSES</a:t>
            </a:r>
          </a:p>
        </p:txBody>
      </p:sp>
      <p:cxnSp>
        <p:nvCxnSpPr>
          <p:cNvPr id="3" name="Straight Connector 2"/>
          <p:cNvCxnSpPr/>
          <p:nvPr/>
        </p:nvCxnSpPr>
        <p:spPr>
          <a:xfrm>
            <a:off x="680335" y="2212107"/>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993918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24943" y="6096"/>
            <a:ext cx="5519057" cy="292837"/>
          </a:xfrm>
          <a:prstGeom prst="rect">
            <a:avLst/>
          </a:prstGeom>
        </p:spPr>
        <p:txBody>
          <a:bodyPr wrap="square">
            <a:spAutoFit/>
          </a:bodyPr>
          <a:lstStyle/>
          <a:p>
            <a:pPr lvl="1" algn="r">
              <a:lnSpc>
                <a:spcPct val="120000"/>
              </a:lnSpc>
            </a:pPr>
            <a:r>
              <a:rPr lang="en-US" sz="1200" dirty="0">
                <a:solidFill>
                  <a:srgbClr val="3C4252"/>
                </a:solidFill>
                <a:latin typeface="Proxima Nova" panose="02000506030000020004" pitchFamily="50" charset="0"/>
                <a:ea typeface="Proxima Nova" charset="0"/>
                <a:cs typeface="Proxima Nova" charset="0"/>
              </a:rPr>
              <a:t>SITE DESIGN STUDIO – BROWSER BASED SITE DESIGN MANAGEMENT</a:t>
            </a:r>
          </a:p>
        </p:txBody>
      </p:sp>
      <p:sp>
        <p:nvSpPr>
          <p:cNvPr id="5" name="Rectangle 4"/>
          <p:cNvSpPr/>
          <p:nvPr/>
        </p:nvSpPr>
        <p:spPr>
          <a:xfrm>
            <a:off x="647883" y="780046"/>
            <a:ext cx="8352682" cy="2936188"/>
          </a:xfrm>
          <a:prstGeom prst="rect">
            <a:avLst/>
          </a:prstGeom>
        </p:spPr>
        <p:txBody>
          <a:bodyPr wrap="square">
            <a:spAutoFit/>
          </a:bodyPr>
          <a:lstStyle/>
          <a:p>
            <a:pPr marL="342900"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Site Design Studio</a:t>
            </a:r>
          </a:p>
          <a:p>
            <a:pPr marL="800100" lvl="1"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Open source SPFx Site Design management solution</a:t>
            </a:r>
          </a:p>
          <a:p>
            <a:pPr marL="800100" lvl="1"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Project lead: Yannick </a:t>
            </a:r>
            <a:r>
              <a:rPr lang="en-US" sz="1400" dirty="0" err="1">
                <a:solidFill>
                  <a:srgbClr val="3C4252"/>
                </a:solidFill>
                <a:latin typeface="Proxima Nova" panose="02000506030000020004" pitchFamily="50" charset="0"/>
                <a:ea typeface="Roboto" panose="02000000000000000000" pitchFamily="2" charset="0"/>
                <a:cs typeface="Roboto" panose="02000000000000000000" pitchFamily="2" charset="0"/>
              </a:rPr>
              <a:t>Plenevaux</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 (GitHub: @</a:t>
            </a:r>
            <a:r>
              <a:rPr lang="en-US" sz="1400" dirty="0" err="1">
                <a:solidFill>
                  <a:srgbClr val="3C4252"/>
                </a:solidFill>
                <a:latin typeface="Proxima Nova" panose="02000506030000020004" pitchFamily="50" charset="0"/>
                <a:ea typeface="Roboto" panose="02000000000000000000" pitchFamily="2" charset="0"/>
                <a:cs typeface="Roboto" panose="02000000000000000000" pitchFamily="2" charset="0"/>
              </a:rPr>
              <a:t>ypcode</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 (Twitter: @</a:t>
            </a:r>
            <a:r>
              <a:rPr lang="en-US" sz="1400" dirty="0" err="1">
                <a:solidFill>
                  <a:srgbClr val="3C4252"/>
                </a:solidFill>
                <a:latin typeface="Proxima Nova" panose="02000506030000020004" pitchFamily="50" charset="0"/>
                <a:ea typeface="Roboto" panose="02000000000000000000" pitchFamily="2" charset="0"/>
                <a:cs typeface="Roboto" panose="02000000000000000000" pitchFamily="2" charset="0"/>
              </a:rPr>
              <a:t>yp_code</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a:t>
            </a:r>
          </a:p>
          <a:p>
            <a:pPr marL="800100" lvl="1"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Uses SharePoint REST API / Site Script endpoints</a:t>
            </a:r>
          </a:p>
          <a:p>
            <a:pPr marL="342900"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Based on a SPFx webpart</a:t>
            </a:r>
          </a:p>
          <a:p>
            <a:pPr marL="800100" lvl="1"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Add to an admin site collection</a:t>
            </a:r>
          </a:p>
          <a:p>
            <a:pPr marL="800100" lvl="1"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Does require SharePoint tenant / administrative access</a:t>
            </a:r>
          </a:p>
          <a:p>
            <a:pPr marL="342900" indent="-342900">
              <a:lnSpc>
                <a:spcPct val="140000"/>
              </a:lnSpc>
              <a:buClr>
                <a:srgbClr val="3C4252"/>
              </a:buClr>
              <a:buSzPct val="75000"/>
              <a:buFont typeface="Arial" panose="020B0604020202020204" pitchFamily="34" charset="0"/>
              <a:buChar char="•"/>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Other GUI’s exist!</a:t>
            </a:r>
          </a:p>
          <a:p>
            <a:pPr marL="800100" lvl="1"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hlinkClick r:id="rId3"/>
              </a:rPr>
              <a:t>https://www.sitedesigner.io/#/</a:t>
            </a: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64431259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847" y="568580"/>
            <a:ext cx="7645043" cy="1594347"/>
          </a:xfrm>
          <a:prstGeom prst="rect">
            <a:avLst/>
          </a:prstGeom>
        </p:spPr>
        <p:txBody>
          <a:bodyPr wrap="square">
            <a:spAutoFit/>
          </a:bodyPr>
          <a:lstStyle/>
          <a:p>
            <a:pPr lvl="1">
              <a:lnSpc>
                <a:spcPct val="120000"/>
              </a:lnSpc>
            </a:pPr>
            <a:endParaRPr lang="en-US" sz="2800" dirty="0">
              <a:solidFill>
                <a:srgbClr val="454B5A"/>
              </a:solidFill>
              <a:latin typeface="Proxima Nova Semibold" panose="02000506030000020004" pitchFamily="50" charset="0"/>
              <a:ea typeface="Proxima Nova" charset="0"/>
              <a:cs typeface="Proxima Nova" charset="0"/>
            </a:endParaRPr>
          </a:p>
          <a:p>
            <a:pPr lvl="1">
              <a:lnSpc>
                <a:spcPct val="120000"/>
              </a:lnSpc>
            </a:pPr>
            <a:endParaRPr lang="en-US" sz="2800" dirty="0">
              <a:solidFill>
                <a:srgbClr val="454B5A"/>
              </a:solidFill>
              <a:latin typeface="Proxima Nova Semibold" panose="02000506030000020004" pitchFamily="50" charset="0"/>
              <a:ea typeface="Proxima Nova" charset="0"/>
              <a:cs typeface="Proxima Nova" charset="0"/>
            </a:endParaRPr>
          </a:p>
          <a:p>
            <a:pPr lvl="1">
              <a:lnSpc>
                <a:spcPct val="120000"/>
              </a:lnSpc>
            </a:pPr>
            <a:r>
              <a:rPr lang="en-US" sz="2800" dirty="0">
                <a:solidFill>
                  <a:srgbClr val="454B5A"/>
                </a:solidFill>
                <a:latin typeface="Proxima Nova Semibold" panose="02000506030000020004" pitchFamily="50" charset="0"/>
                <a:ea typeface="Proxima Nova" charset="0"/>
                <a:cs typeface="Proxima Nova" charset="0"/>
              </a:rPr>
              <a:t>SITE DESIGN STUDIO</a:t>
            </a:r>
          </a:p>
        </p:txBody>
      </p:sp>
      <p:cxnSp>
        <p:nvCxnSpPr>
          <p:cNvPr id="3" name="Straight Connector 2"/>
          <p:cNvCxnSpPr/>
          <p:nvPr/>
        </p:nvCxnSpPr>
        <p:spPr>
          <a:xfrm>
            <a:off x="680335" y="2212107"/>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9475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24943" y="6096"/>
            <a:ext cx="5519057" cy="292837"/>
          </a:xfrm>
          <a:prstGeom prst="rect">
            <a:avLst/>
          </a:prstGeom>
        </p:spPr>
        <p:txBody>
          <a:bodyPr wrap="square">
            <a:spAutoFit/>
          </a:bodyPr>
          <a:lstStyle/>
          <a:p>
            <a:pPr lvl="1" algn="r">
              <a:lnSpc>
                <a:spcPct val="120000"/>
              </a:lnSpc>
            </a:pPr>
            <a:r>
              <a:rPr lang="en-US" sz="1200" dirty="0">
                <a:solidFill>
                  <a:srgbClr val="3C4252"/>
                </a:solidFill>
                <a:latin typeface="Proxima Nova" panose="02000506030000020004" pitchFamily="50" charset="0"/>
                <a:ea typeface="Proxima Nova" charset="0"/>
                <a:cs typeface="Proxima Nova" charset="0"/>
              </a:rPr>
              <a:t>SITE DESIGNS – FINAL THOUGHTS</a:t>
            </a:r>
          </a:p>
        </p:txBody>
      </p:sp>
      <p:sp>
        <p:nvSpPr>
          <p:cNvPr id="5" name="Rectangle 4"/>
          <p:cNvSpPr/>
          <p:nvPr/>
        </p:nvSpPr>
        <p:spPr>
          <a:xfrm>
            <a:off x="686960" y="819123"/>
            <a:ext cx="8996302" cy="3978012"/>
          </a:xfrm>
          <a:prstGeom prst="rect">
            <a:avLst/>
          </a:prstGeom>
        </p:spPr>
        <p:txBody>
          <a:bodyPr wrap="square">
            <a:spAutoFit/>
          </a:bodyPr>
          <a:lstStyle/>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Control user / group access to Site Designs with </a:t>
            </a:r>
            <a:r>
              <a:rPr lang="en-US" sz="1400" dirty="0">
                <a:solidFill>
                  <a:srgbClr val="3C4252"/>
                </a:solidFill>
                <a:latin typeface="Proxima Nova Light" panose="02000506030000020004" pitchFamily="50" charset="0"/>
                <a:ea typeface="Roboto" panose="02000000000000000000" pitchFamily="2" charset="0"/>
                <a:cs typeface="Roboto" panose="02000000000000000000" pitchFamily="2" charset="0"/>
              </a:rPr>
              <a:t>Grant-</a:t>
            </a:r>
            <a:r>
              <a:rPr lang="en-US" sz="14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SPOSiteDesignRights</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 and </a:t>
            </a:r>
            <a:r>
              <a:rPr lang="en-US" sz="1400" dirty="0">
                <a:solidFill>
                  <a:srgbClr val="3C4252"/>
                </a:solidFill>
                <a:latin typeface="Proxima Nova Light" panose="02000506030000020004" pitchFamily="50" charset="0"/>
                <a:ea typeface="Roboto" panose="02000000000000000000" pitchFamily="2" charset="0"/>
                <a:cs typeface="Roboto" panose="02000000000000000000" pitchFamily="2" charset="0"/>
              </a:rPr>
              <a:t>Revoke-</a:t>
            </a:r>
            <a:r>
              <a:rPr lang="en-US" sz="14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SPOSiteDesignRights</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 </a:t>
            </a:r>
            <a:r>
              <a:rPr lang="en-US" sz="1400" dirty="0" err="1">
                <a:solidFill>
                  <a:srgbClr val="3C4252"/>
                </a:solidFill>
                <a:latin typeface="Proxima Nova" panose="02000506030000020004" pitchFamily="50" charset="0"/>
                <a:ea typeface="Roboto" panose="02000000000000000000" pitchFamily="2" charset="0"/>
                <a:cs typeface="Roboto" panose="02000000000000000000" pitchFamily="2" charset="0"/>
              </a:rPr>
              <a:t>commandlets</a:t>
            </a: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Use "</a:t>
            </a:r>
            <a:r>
              <a:rPr lang="en-US" sz="14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IsDefault</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 parameter when adding/modifying site design to make it used by all site designs</a:t>
            </a:r>
            <a:b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b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Site Designs may be activated </a:t>
            </a:r>
            <a:r>
              <a:rPr lang="en-US" sz="1400" dirty="0" err="1">
                <a:solidFill>
                  <a:srgbClr val="3C4252"/>
                </a:solidFill>
                <a:latin typeface="Proxima Nova" panose="02000506030000020004" pitchFamily="50" charset="0"/>
                <a:ea typeface="Roboto" panose="02000000000000000000" pitchFamily="2" charset="0"/>
                <a:cs typeface="Roboto" panose="02000000000000000000" pitchFamily="2" charset="0"/>
              </a:rPr>
              <a:t>programatically</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 as well, such as</a:t>
            </a:r>
            <a:b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br>
            <a:r>
              <a:rPr lang="en-US" sz="1400" dirty="0">
                <a:solidFill>
                  <a:srgbClr val="3C4252"/>
                </a:solidFill>
                <a:latin typeface="Proxima Nova Light" panose="02000506030000020004" pitchFamily="50" charset="0"/>
                <a:ea typeface="Roboto" panose="02000000000000000000" pitchFamily="2" charset="0"/>
                <a:cs typeface="Roboto" panose="02000000000000000000" pitchFamily="2" charset="0"/>
              </a:rPr>
              <a:t>Invoke-</a:t>
            </a:r>
            <a:r>
              <a:rPr lang="en-US" sz="14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SPOSiteDesign</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 – applied a site design to an existing site</a:t>
            </a:r>
            <a:b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br>
            <a:r>
              <a:rPr lang="en-US" sz="1400" dirty="0">
                <a:solidFill>
                  <a:srgbClr val="3C4252"/>
                </a:solidFill>
                <a:latin typeface="Proxima Nova Light" panose="02000506030000020004" pitchFamily="50" charset="0"/>
                <a:ea typeface="Roboto" panose="02000000000000000000" pitchFamily="2" charset="0"/>
                <a:cs typeface="Roboto" panose="02000000000000000000" pitchFamily="2" charset="0"/>
              </a:rPr>
              <a:t>Add-</a:t>
            </a:r>
            <a:r>
              <a:rPr lang="en-US" sz="14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SPOSiteDesignTask</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 – queue a site design task, site script &lt;= 100k chars</a:t>
            </a:r>
            <a:b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b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Site script – auto generation evolving – generate list and library site scripts*</a:t>
            </a:r>
            <a:b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br>
            <a:r>
              <a:rPr lang="en-US" sz="1400" dirty="0">
                <a:solidFill>
                  <a:srgbClr val="3C4252"/>
                </a:solidFill>
                <a:latin typeface="Proxima Nova Light" panose="02000506030000020004" pitchFamily="50" charset="0"/>
                <a:ea typeface="Roboto" panose="02000000000000000000" pitchFamily="2" charset="0"/>
                <a:cs typeface="Roboto" panose="02000000000000000000" pitchFamily="2" charset="0"/>
              </a:rPr>
              <a:t>$list = Get-</a:t>
            </a:r>
            <a:r>
              <a:rPr lang="en-US" sz="14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SPOSiteScriptFromList</a:t>
            </a:r>
            <a:r>
              <a:rPr lang="en-US" sz="1400" dirty="0">
                <a:solidFill>
                  <a:srgbClr val="3C4252"/>
                </a:solidFill>
                <a:latin typeface="Proxima Nova Light" panose="02000506030000020004" pitchFamily="50" charset="0"/>
                <a:ea typeface="Roboto" panose="02000000000000000000" pitchFamily="2" charset="0"/>
                <a:cs typeface="Roboto" panose="02000000000000000000" pitchFamily="2" charset="0"/>
              </a:rPr>
              <a:t> -</a:t>
            </a:r>
            <a:r>
              <a:rPr lang="en-US" sz="14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ListUrl</a:t>
            </a:r>
            <a:r>
              <a:rPr lang="en-US" sz="1400" dirty="0">
                <a:solidFill>
                  <a:srgbClr val="3C4252"/>
                </a:solidFill>
                <a:latin typeface="Proxima Nova Light" panose="02000506030000020004" pitchFamily="50" charset="0"/>
                <a:ea typeface="Roboto" panose="02000000000000000000" pitchFamily="2" charset="0"/>
                <a:cs typeface="Roboto" panose="02000000000000000000" pitchFamily="2" charset="0"/>
              </a:rPr>
              <a:t> "{</a:t>
            </a:r>
            <a:r>
              <a:rPr lang="en-US" sz="1400" dirty="0" err="1">
                <a:solidFill>
                  <a:srgbClr val="3C4252"/>
                </a:solidFill>
                <a:latin typeface="Proxima Nova Light" panose="02000506030000020004" pitchFamily="50" charset="0"/>
                <a:ea typeface="Roboto" panose="02000000000000000000" pitchFamily="2" charset="0"/>
                <a:cs typeface="Roboto" panose="02000000000000000000" pitchFamily="2" charset="0"/>
              </a:rPr>
              <a:t>listurl</a:t>
            </a:r>
            <a:r>
              <a:rPr lang="en-US" sz="1400" dirty="0">
                <a:solidFill>
                  <a:srgbClr val="3C4252"/>
                </a:solidFill>
                <a:latin typeface="Proxima Nova Light" panose="02000506030000020004" pitchFamily="50" charset="0"/>
                <a:ea typeface="Roboto" panose="02000000000000000000" pitchFamily="2" charset="0"/>
                <a:cs typeface="Roboto" panose="02000000000000000000" pitchFamily="2" charset="0"/>
              </a:rPr>
              <a:t>}"</a:t>
            </a:r>
            <a:b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b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When using the Communication </a:t>
            </a:r>
            <a:r>
              <a:rPr lang="en-US" sz="1400" dirty="0" err="1">
                <a:solidFill>
                  <a:srgbClr val="3C4252"/>
                </a:solidFill>
                <a:latin typeface="Proxima Nova" panose="02000506030000020004" pitchFamily="50" charset="0"/>
                <a:ea typeface="Roboto" panose="02000000000000000000" pitchFamily="2" charset="0"/>
                <a:cs typeface="Roboto" panose="02000000000000000000" pitchFamily="2" charset="0"/>
              </a:rPr>
              <a:t>WebTemplate</a:t>
            </a: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 "Topic" site design is the base</a:t>
            </a:r>
          </a:p>
        </p:txBody>
      </p:sp>
    </p:spTree>
    <p:extLst>
      <p:ext uri="{BB962C8B-B14F-4D97-AF65-F5344CB8AC3E}">
        <p14:creationId xmlns:p14="http://schemas.microsoft.com/office/powerpoint/2010/main" val="3579733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589" y="1232258"/>
            <a:ext cx="4110681" cy="574901"/>
          </a:xfrm>
          <a:prstGeom prst="rect">
            <a:avLst/>
          </a:prstGeom>
        </p:spPr>
        <p:txBody>
          <a:bodyPr wrap="square">
            <a:spAutoFit/>
          </a:bodyPr>
          <a:lstStyle/>
          <a:p>
            <a:pPr lvl="1">
              <a:lnSpc>
                <a:spcPct val="120000"/>
              </a:lnSpc>
            </a:pPr>
            <a:r>
              <a:rPr lang="en-US" sz="2800" dirty="0">
                <a:solidFill>
                  <a:srgbClr val="3C4252"/>
                </a:solidFill>
                <a:latin typeface="Proxima Nova Semibold" panose="02000506030000020004" pitchFamily="50" charset="0"/>
                <a:ea typeface="Proxima Nova" charset="0"/>
                <a:cs typeface="Proxima Nova" charset="0"/>
              </a:rPr>
              <a:t>REVIEW</a:t>
            </a:r>
          </a:p>
        </p:txBody>
      </p:sp>
      <p:cxnSp>
        <p:nvCxnSpPr>
          <p:cNvPr id="7" name="Straight Connector 6"/>
          <p:cNvCxnSpPr/>
          <p:nvPr/>
        </p:nvCxnSpPr>
        <p:spPr>
          <a:xfrm>
            <a:off x="787959" y="1904515"/>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668044" y="1807159"/>
            <a:ext cx="5929850" cy="2308324"/>
          </a:xfrm>
          <a:prstGeom prst="rect">
            <a:avLst/>
          </a:prstGeom>
        </p:spPr>
        <p:txBody>
          <a:bodyPr wrap="square">
            <a:spAutoFit/>
          </a:bodyPr>
          <a:lstStyle/>
          <a:p>
            <a:endParaRPr lang="en-US" dirty="0">
              <a:solidFill>
                <a:srgbClr val="3C4252"/>
              </a:solidFill>
              <a:latin typeface="Proxima Nova" panose="02000506030000020004" pitchFamily="50" charset="0"/>
            </a:endParaRPr>
          </a:p>
          <a:p>
            <a:pPr marL="342900" indent="-342900">
              <a:buFont typeface="+mj-lt"/>
              <a:buAutoNum type="arabicPeriod"/>
            </a:pPr>
            <a:r>
              <a:rPr lang="en-US" dirty="0">
                <a:solidFill>
                  <a:srgbClr val="3C4252"/>
                </a:solidFill>
                <a:latin typeface="Proxima Nova" panose="02000506030000020004" pitchFamily="50" charset="0"/>
              </a:rPr>
              <a:t>SharePoint Online Site Creation</a:t>
            </a:r>
            <a:br>
              <a:rPr lang="en-US" dirty="0">
                <a:solidFill>
                  <a:srgbClr val="3C4252"/>
                </a:solidFill>
                <a:latin typeface="Proxima Nova" panose="02000506030000020004" pitchFamily="50" charset="0"/>
              </a:rPr>
            </a:br>
            <a:endParaRPr lang="en-US" dirty="0">
              <a:solidFill>
                <a:srgbClr val="3C4252"/>
              </a:solidFill>
              <a:latin typeface="Proxima Nova" panose="02000506030000020004" pitchFamily="50" charset="0"/>
            </a:endParaRPr>
          </a:p>
          <a:p>
            <a:pPr marL="342900" indent="-342900">
              <a:buFont typeface="+mj-lt"/>
              <a:buAutoNum type="arabicPeriod"/>
            </a:pPr>
            <a:r>
              <a:rPr lang="en-US" dirty="0">
                <a:solidFill>
                  <a:srgbClr val="3C4252"/>
                </a:solidFill>
                <a:latin typeface="Proxima Nova" panose="02000506030000020004" pitchFamily="50" charset="0"/>
              </a:rPr>
              <a:t>Site Designs</a:t>
            </a:r>
            <a:br>
              <a:rPr lang="en-US" dirty="0">
                <a:solidFill>
                  <a:srgbClr val="3C4252"/>
                </a:solidFill>
                <a:latin typeface="Proxima Nova" panose="02000506030000020004" pitchFamily="50" charset="0"/>
              </a:rPr>
            </a:br>
            <a:endParaRPr lang="en-US" dirty="0">
              <a:solidFill>
                <a:srgbClr val="3C4252"/>
              </a:solidFill>
              <a:latin typeface="Proxima Nova" panose="02000506030000020004" pitchFamily="50" charset="0"/>
            </a:endParaRPr>
          </a:p>
          <a:p>
            <a:pPr marL="342900" indent="-342900">
              <a:buFont typeface="+mj-lt"/>
              <a:buAutoNum type="arabicPeriod"/>
            </a:pPr>
            <a:r>
              <a:rPr lang="en-US" dirty="0">
                <a:solidFill>
                  <a:srgbClr val="3C4252"/>
                </a:solidFill>
                <a:latin typeface="Proxima Nova" panose="02000506030000020004" pitchFamily="50" charset="0"/>
              </a:rPr>
              <a:t>Site Scripts</a:t>
            </a:r>
          </a:p>
          <a:p>
            <a:pPr marL="342900" indent="-342900">
              <a:buFont typeface="+mj-lt"/>
              <a:buAutoNum type="arabicPeriod"/>
            </a:pPr>
            <a:endParaRPr lang="en-US" dirty="0">
              <a:solidFill>
                <a:srgbClr val="3C4252"/>
              </a:solidFill>
              <a:latin typeface="Proxima Nova" panose="02000506030000020004" pitchFamily="50" charset="0"/>
            </a:endParaRPr>
          </a:p>
          <a:p>
            <a:pPr marL="342900" indent="-342900">
              <a:buFont typeface="+mj-lt"/>
              <a:buAutoNum type="arabicPeriod"/>
            </a:pPr>
            <a:r>
              <a:rPr lang="en-US" dirty="0">
                <a:solidFill>
                  <a:srgbClr val="3C4252"/>
                </a:solidFill>
                <a:latin typeface="Proxima Nova" panose="02000506030000020004" pitchFamily="50" charset="0"/>
              </a:rPr>
              <a:t>Advanced Techniques and Provisioning Accelerators</a:t>
            </a:r>
          </a:p>
        </p:txBody>
      </p:sp>
    </p:spTree>
    <p:extLst>
      <p:ext uri="{BB962C8B-B14F-4D97-AF65-F5344CB8AC3E}">
        <p14:creationId xmlns:p14="http://schemas.microsoft.com/office/powerpoint/2010/main" val="187127928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4354" y="556077"/>
            <a:ext cx="6127955" cy="1077283"/>
          </a:xfrm>
          <a:prstGeom prst="rect">
            <a:avLst/>
          </a:prstGeom>
        </p:spPr>
        <p:txBody>
          <a:bodyPr wrap="square">
            <a:spAutoFit/>
          </a:bodyPr>
          <a:lstStyle/>
          <a:p>
            <a:pPr lvl="1">
              <a:lnSpc>
                <a:spcPct val="120000"/>
              </a:lnSpc>
            </a:pPr>
            <a:endParaRPr lang="en-US" sz="2800" dirty="0">
              <a:solidFill>
                <a:srgbClr val="454B5A"/>
              </a:solidFill>
              <a:latin typeface="Proxima Nova Semibold" panose="02000506030000020004" pitchFamily="50" charset="0"/>
              <a:ea typeface="Proxima Nova" charset="0"/>
              <a:cs typeface="Proxima Nova" charset="0"/>
            </a:endParaRPr>
          </a:p>
          <a:p>
            <a:pPr lvl="1">
              <a:lnSpc>
                <a:spcPct val="120000"/>
              </a:lnSpc>
            </a:pPr>
            <a:r>
              <a:rPr lang="en-US" sz="2800" dirty="0">
                <a:solidFill>
                  <a:srgbClr val="454B5A"/>
                </a:solidFill>
                <a:latin typeface="Proxima Nova Semibold" panose="02000506030000020004" pitchFamily="50" charset="0"/>
                <a:ea typeface="Proxima Nova" charset="0"/>
                <a:cs typeface="Proxima Nova" charset="0"/>
              </a:rPr>
              <a:t>RESOURCES</a:t>
            </a:r>
          </a:p>
        </p:txBody>
      </p:sp>
      <p:cxnSp>
        <p:nvCxnSpPr>
          <p:cNvPr id="3" name="Straight Connector 2"/>
          <p:cNvCxnSpPr/>
          <p:nvPr/>
        </p:nvCxnSpPr>
        <p:spPr>
          <a:xfrm>
            <a:off x="749740" y="1757498"/>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044424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6096" y="0"/>
            <a:ext cx="1517903" cy="292837"/>
          </a:xfrm>
          <a:prstGeom prst="rect">
            <a:avLst/>
          </a:prstGeom>
        </p:spPr>
        <p:txBody>
          <a:bodyPr wrap="square">
            <a:spAutoFit/>
          </a:bodyPr>
          <a:lstStyle/>
          <a:p>
            <a:pPr lvl="1" algn="r">
              <a:lnSpc>
                <a:spcPct val="120000"/>
              </a:lnSpc>
            </a:pPr>
            <a:r>
              <a:rPr lang="en-US" sz="1200" dirty="0">
                <a:solidFill>
                  <a:srgbClr val="454B5A"/>
                </a:solidFill>
                <a:latin typeface="Proxima Nova" panose="02000506030000020004" pitchFamily="50" charset="0"/>
                <a:ea typeface="Proxima Nova" charset="0"/>
                <a:cs typeface="Proxima Nova" charset="0"/>
              </a:rPr>
              <a:t>RESOURCES</a:t>
            </a:r>
          </a:p>
        </p:txBody>
      </p:sp>
      <p:sp>
        <p:nvSpPr>
          <p:cNvPr id="4" name="Rectangle 3"/>
          <p:cNvSpPr/>
          <p:nvPr/>
        </p:nvSpPr>
        <p:spPr>
          <a:xfrm>
            <a:off x="287141" y="1101742"/>
            <a:ext cx="8749211" cy="2104359"/>
          </a:xfrm>
          <a:prstGeom prst="rect">
            <a:avLst/>
          </a:prstGeom>
        </p:spPr>
        <p:txBody>
          <a:bodyPr wrap="square">
            <a:spAutoFit/>
          </a:bodyPr>
          <a:lstStyle/>
          <a:p>
            <a:pPr marL="800100" lvl="1" indent="-342900">
              <a:lnSpc>
                <a:spcPct val="120000"/>
              </a:lnSpc>
              <a:buClr>
                <a:srgbClr val="3C4252"/>
              </a:buClr>
              <a:buSzPct val="75000"/>
              <a:buFont typeface="Arial" panose="020B0604020202020204" pitchFamily="34" charset="0"/>
              <a:buChar char="•"/>
            </a:pP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t>Site Design Overview</a:t>
            </a:r>
            <a:b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b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hlinkClick r:id="rId3"/>
              </a:rPr>
              <a:t>http://aka.ms/spsitedesigns</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lnSpc>
                <a:spcPct val="120000"/>
              </a:lnSpc>
              <a:buClr>
                <a:srgbClr val="3C4252"/>
              </a:buClr>
              <a:buSzPct val="75000"/>
              <a:buFont typeface="Arial" panose="020B0604020202020204" pitchFamily="34" charset="0"/>
              <a:buChar char="•"/>
            </a:pP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t>Site Script JSON Schema</a:t>
            </a:r>
            <a:b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b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hlinkClick r:id="rId4"/>
              </a:rPr>
              <a:t>https://docs.microsoft.com/en-us/sharepoint/dev/declarative-customization/site-design-json-schema</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lnSpc>
                <a:spcPct val="120000"/>
              </a:lnSpc>
              <a:buClr>
                <a:srgbClr val="3C4252"/>
              </a:buClr>
              <a:buSzPct val="75000"/>
              <a:buFont typeface="Arial" panose="020B0604020202020204" pitchFamily="34" charset="0"/>
              <a:buChar char="•"/>
            </a:pP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t>Site Script examples</a:t>
            </a:r>
            <a:b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b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hlinkClick r:id="rId5"/>
              </a:rPr>
              <a:t>http://aka.ms/spsitescriptsamples</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lnSpc>
                <a:spcPct val="120000"/>
              </a:lnSpc>
              <a:buClr>
                <a:srgbClr val="3C4252"/>
              </a:buClr>
              <a:buSzPct val="75000"/>
              <a:buFont typeface="Arial" panose="020B0604020202020204" pitchFamily="34" charset="0"/>
              <a:buChar char="•"/>
            </a:pP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t>Site Design Studio</a:t>
            </a:r>
            <a:b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b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hlinkClick r:id="rId6"/>
              </a:rPr>
              <a:t>https://github.com/SharePoint/sp-dev-solutions/tree/master/solutions/SiteDesignsStudio</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lnSpc>
                <a:spcPct val="120000"/>
              </a:lnSpc>
              <a:buClr>
                <a:srgbClr val="3C4252"/>
              </a:buClr>
              <a:buSzPct val="75000"/>
              <a:buFont typeface="Arial" panose="020B0604020202020204" pitchFamily="34" charset="0"/>
              <a:buChar char="•"/>
            </a:pP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t>Customizing default site designs</a:t>
            </a:r>
            <a:b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rPr>
            </a:br>
            <a:r>
              <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hlinkClick r:id="rId7"/>
              </a:rPr>
              <a:t>https://docs.microsoft.com/en-us/sharepoint/dev/declarative-customization/customize-default-site-design</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10888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anim calcmode="lin" valueType="num">
                                      <p:cBhvr>
                                        <p:cTn id="1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anim calcmode="lin" valueType="num">
                                      <p:cBhvr>
                                        <p:cTn id="2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anim calcmode="lin" valueType="num">
                                      <p:cBhvr>
                                        <p:cTn id="2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anim calcmode="lin" valueType="num">
                                      <p:cBhvr>
                                        <p:cTn id="3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5479" y="3019877"/>
            <a:ext cx="3034575" cy="609398"/>
          </a:xfrm>
          <a:prstGeom prst="rect">
            <a:avLst/>
          </a:prstGeom>
        </p:spPr>
        <p:txBody>
          <a:bodyPr wrap="square">
            <a:spAutoFit/>
          </a:bodyPr>
          <a:lstStyle/>
          <a:p>
            <a:pPr lvl="1">
              <a:lnSpc>
                <a:spcPct val="120000"/>
              </a:lnSpc>
            </a:pPr>
            <a:r>
              <a:rPr lang="en-US" sz="2800" dirty="0">
                <a:solidFill>
                  <a:srgbClr val="454B5A"/>
                </a:solidFill>
                <a:latin typeface="Proxima Nova Semibold" panose="02000506030000020004" pitchFamily="50" charset="0"/>
                <a:ea typeface="Proxima Nova" charset="0"/>
                <a:cs typeface="Proxima Nova" charset="0"/>
              </a:rPr>
              <a:t>THANK YOU</a:t>
            </a:r>
          </a:p>
        </p:txBody>
      </p:sp>
      <p:sp>
        <p:nvSpPr>
          <p:cNvPr id="5" name="Rectangle 4"/>
          <p:cNvSpPr/>
          <p:nvPr/>
        </p:nvSpPr>
        <p:spPr>
          <a:xfrm>
            <a:off x="1678060" y="482089"/>
            <a:ext cx="5389414" cy="2246769"/>
          </a:xfrm>
          <a:prstGeom prst="rect">
            <a:avLst/>
          </a:prstGeom>
        </p:spPr>
        <p:txBody>
          <a:bodyPr wrap="square" lIns="0">
            <a:spAutoFit/>
          </a:bodyPr>
          <a:lstStyle/>
          <a:p>
            <a:endParaRPr lang="en-US" sz="2800" dirty="0">
              <a:solidFill>
                <a:srgbClr val="3C4252"/>
              </a:solidFill>
              <a:latin typeface="Proxima Nova Semibold" panose="02000506030000020004" pitchFamily="50" charset="0"/>
              <a:ea typeface="Proxima Nova" charset="0"/>
              <a:cs typeface="Proxima Nova" charset="0"/>
            </a:endParaRPr>
          </a:p>
          <a:p>
            <a:endParaRPr lang="en-US" sz="2800" dirty="0">
              <a:solidFill>
                <a:srgbClr val="3C4252"/>
              </a:solidFill>
              <a:latin typeface="Proxima Nova Semibold" panose="02000506030000020004" pitchFamily="50" charset="0"/>
              <a:ea typeface="Proxima Nova" charset="0"/>
              <a:cs typeface="Proxima Nova" charset="0"/>
            </a:endParaRPr>
          </a:p>
          <a:p>
            <a:r>
              <a:rPr lang="en-US" sz="2800" dirty="0">
                <a:solidFill>
                  <a:srgbClr val="3C4252"/>
                </a:solidFill>
                <a:latin typeface="Proxima Nova Semibold" panose="02000506030000020004" pitchFamily="50" charset="0"/>
                <a:ea typeface="Proxima Nova" charset="0"/>
                <a:cs typeface="Proxima Nova" charset="0"/>
              </a:rPr>
              <a:t>DELIVER AMAZING RESULTS WITH SHAREPOINT </a:t>
            </a:r>
          </a:p>
          <a:p>
            <a:r>
              <a:rPr lang="en-US" sz="2800" dirty="0">
                <a:solidFill>
                  <a:srgbClr val="3C4252"/>
                </a:solidFill>
                <a:latin typeface="Proxima Nova Semibold" panose="02000506030000020004" pitchFamily="50" charset="0"/>
                <a:ea typeface="Proxima Nova" charset="0"/>
                <a:cs typeface="Proxima Nova" charset="0"/>
              </a:rPr>
              <a:t>SITE DESIGNS</a:t>
            </a:r>
          </a:p>
        </p:txBody>
      </p:sp>
      <p:cxnSp>
        <p:nvCxnSpPr>
          <p:cNvPr id="6" name="Straight Connector 5"/>
          <p:cNvCxnSpPr/>
          <p:nvPr/>
        </p:nvCxnSpPr>
        <p:spPr>
          <a:xfrm>
            <a:off x="1678060" y="2832229"/>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4555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0879" y="1655930"/>
            <a:ext cx="7371347" cy="1569660"/>
          </a:xfrm>
          <a:prstGeom prst="rect">
            <a:avLst/>
          </a:prstGeom>
        </p:spPr>
        <p:txBody>
          <a:bodyPr wrap="square">
            <a:spAutoFit/>
          </a:bodyPr>
          <a:lstStyle/>
          <a:p>
            <a:endParaRPr lang="en-US" sz="1600" dirty="0">
              <a:solidFill>
                <a:srgbClr val="3C4252"/>
              </a:solidFill>
              <a:latin typeface="Proxima Nova" panose="02000506030000020004" pitchFamily="50" charset="0"/>
            </a:endParaRPr>
          </a:p>
          <a:p>
            <a:r>
              <a:rPr lang="en-US" sz="1600" dirty="0">
                <a:solidFill>
                  <a:srgbClr val="3C4252"/>
                </a:solidFill>
                <a:latin typeface="Proxima Nova" panose="02000506030000020004" pitchFamily="50" charset="0"/>
              </a:rPr>
              <a:t>PixelMill is a digital workplace design agency based in Northern California. On the forefront of web design trends since 1998, PixelMill provides innovative collaboration and communication portals and solutions for Office 365, SharePoint, and Azure.</a:t>
            </a:r>
          </a:p>
          <a:p>
            <a:endParaRPr lang="en-US" sz="1600" dirty="0">
              <a:solidFill>
                <a:schemeClr val="tx1">
                  <a:lumMod val="75000"/>
                  <a:lumOff val="25000"/>
                </a:schemeClr>
              </a:solidFill>
              <a:latin typeface="Roboto Regular"/>
              <a:ea typeface="Roboto Light" panose="02000000000000000000" pitchFamily="2" charset="0"/>
              <a:cs typeface="Roboto Light"/>
            </a:endParaRPr>
          </a:p>
        </p:txBody>
      </p:sp>
      <p:pic>
        <p:nvPicPr>
          <p:cNvPr id="5" name="Picture 4"/>
          <p:cNvPicPr>
            <a:picLocks noChangeAspect="1"/>
          </p:cNvPicPr>
          <p:nvPr/>
        </p:nvPicPr>
        <p:blipFill>
          <a:blip r:embed="rId3"/>
          <a:stretch>
            <a:fillRect/>
          </a:stretch>
        </p:blipFill>
        <p:spPr>
          <a:xfrm>
            <a:off x="5397737" y="3408682"/>
            <a:ext cx="2442369" cy="610592"/>
          </a:xfrm>
          <a:prstGeom prst="rect">
            <a:avLst/>
          </a:prstGeom>
        </p:spPr>
      </p:pic>
      <p:sp>
        <p:nvSpPr>
          <p:cNvPr id="2" name="Rectangle 1"/>
          <p:cNvSpPr/>
          <p:nvPr/>
        </p:nvSpPr>
        <p:spPr>
          <a:xfrm>
            <a:off x="128749" y="547501"/>
            <a:ext cx="2444900" cy="1077283"/>
          </a:xfrm>
          <a:prstGeom prst="rect">
            <a:avLst/>
          </a:prstGeom>
        </p:spPr>
        <p:txBody>
          <a:bodyPr wrap="none">
            <a:spAutoFit/>
          </a:bodyPr>
          <a:lstStyle/>
          <a:p>
            <a:pPr lvl="1">
              <a:lnSpc>
                <a:spcPct val="120000"/>
              </a:lnSpc>
            </a:pPr>
            <a:endParaRPr lang="en-US" sz="2800" b="1" dirty="0">
              <a:solidFill>
                <a:srgbClr val="3C4252"/>
              </a:solidFill>
              <a:latin typeface="Proxima Nova Semibold" panose="02000506030000020004" pitchFamily="50" charset="0"/>
              <a:ea typeface="Proxima Nova" charset="0"/>
              <a:cs typeface="Proxima Nova" charset="0"/>
            </a:endParaRPr>
          </a:p>
          <a:p>
            <a:pPr lvl="1">
              <a:lnSpc>
                <a:spcPct val="120000"/>
              </a:lnSpc>
            </a:pPr>
            <a:r>
              <a:rPr lang="en-US" sz="2800" b="1" dirty="0">
                <a:solidFill>
                  <a:srgbClr val="3C4252"/>
                </a:solidFill>
                <a:latin typeface="Proxima Nova Semibold" panose="02000506030000020004" pitchFamily="50" charset="0"/>
                <a:ea typeface="Proxima Nova" charset="0"/>
                <a:cs typeface="Proxima Nova" charset="0"/>
              </a:rPr>
              <a:t> PIXELMILL</a:t>
            </a:r>
          </a:p>
        </p:txBody>
      </p:sp>
      <p:cxnSp>
        <p:nvCxnSpPr>
          <p:cNvPr id="11" name="Straight Connector 10"/>
          <p:cNvCxnSpPr/>
          <p:nvPr/>
        </p:nvCxnSpPr>
        <p:spPr>
          <a:xfrm>
            <a:off x="781732" y="1734203"/>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r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732" y="3318394"/>
            <a:ext cx="273426" cy="273426"/>
          </a:xfrm>
          <a:prstGeom prst="rect">
            <a:avLst/>
          </a:prstGeom>
        </p:spPr>
      </p:pic>
      <p:grpSp>
        <p:nvGrpSpPr>
          <p:cNvPr id="25" name="Group 24"/>
          <p:cNvGrpSpPr/>
          <p:nvPr/>
        </p:nvGrpSpPr>
        <p:grpSpPr>
          <a:xfrm>
            <a:off x="785948" y="3915068"/>
            <a:ext cx="273426" cy="272698"/>
            <a:chOff x="3328988" y="3201988"/>
            <a:chExt cx="392113" cy="392113"/>
          </a:xfrm>
        </p:grpSpPr>
        <p:sp>
          <p:nvSpPr>
            <p:cNvPr id="26" name="Oval 46"/>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p:cNvSpPr>
              <a:spLocks/>
            </p:cNvSpPr>
            <p:nvPr/>
          </p:nvSpPr>
          <p:spPr bwMode="auto">
            <a:xfrm>
              <a:off x="3427415"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8" name="Rectangle 27"/>
          <p:cNvSpPr/>
          <p:nvPr/>
        </p:nvSpPr>
        <p:spPr>
          <a:xfrm>
            <a:off x="1016702" y="3849212"/>
            <a:ext cx="1682243" cy="338554"/>
          </a:xfrm>
          <a:prstGeom prst="rect">
            <a:avLst/>
          </a:prstGeom>
        </p:spPr>
        <p:txBody>
          <a:bodyPr wrap="square">
            <a:spAutoFit/>
          </a:bodyPr>
          <a:lstStyle/>
          <a:p>
            <a:r>
              <a:rPr lang="en-US" sz="1600" dirty="0">
                <a:solidFill>
                  <a:srgbClr val="3C4252"/>
                </a:solidFill>
                <a:latin typeface="Proxima Nova" panose="02000506030000020004"/>
                <a:ea typeface="Roboto Light" panose="02000000000000000000" pitchFamily="2" charset="0"/>
                <a:cs typeface="Roboto Light"/>
              </a:rPr>
              <a:t>@</a:t>
            </a:r>
            <a:r>
              <a:rPr lang="en-US" sz="1600" dirty="0" err="1">
                <a:solidFill>
                  <a:srgbClr val="3C4252"/>
                </a:solidFill>
                <a:latin typeface="Proxima Nova" panose="02000506030000020004"/>
                <a:ea typeface="Roboto Light" panose="02000000000000000000" pitchFamily="2" charset="0"/>
                <a:cs typeface="Roboto Light"/>
              </a:rPr>
              <a:t>pixelmillteam</a:t>
            </a:r>
            <a:endParaRPr lang="en-US" sz="1600" dirty="0">
              <a:solidFill>
                <a:srgbClr val="3C4252"/>
              </a:solidFill>
              <a:latin typeface="Proxima Nova" panose="02000506030000020004"/>
            </a:endParaRPr>
          </a:p>
        </p:txBody>
      </p:sp>
      <p:sp>
        <p:nvSpPr>
          <p:cNvPr id="29" name="Rectangle 28"/>
          <p:cNvSpPr/>
          <p:nvPr/>
        </p:nvSpPr>
        <p:spPr>
          <a:xfrm>
            <a:off x="1016702" y="3285830"/>
            <a:ext cx="1975834" cy="338554"/>
          </a:xfrm>
          <a:prstGeom prst="rect">
            <a:avLst/>
          </a:prstGeom>
        </p:spPr>
        <p:txBody>
          <a:bodyPr wrap="square">
            <a:spAutoFit/>
          </a:bodyPr>
          <a:lstStyle/>
          <a:p>
            <a:r>
              <a:rPr lang="en-US" sz="1600" dirty="0">
                <a:solidFill>
                  <a:srgbClr val="3C4252"/>
                </a:solidFill>
                <a:latin typeface="Proxima Nova" panose="02000506030000020004"/>
              </a:rPr>
              <a:t>pixelmill.com</a:t>
            </a:r>
          </a:p>
        </p:txBody>
      </p:sp>
    </p:spTree>
    <p:extLst>
      <p:ext uri="{BB962C8B-B14F-4D97-AF65-F5344CB8AC3E}">
        <p14:creationId xmlns:p14="http://schemas.microsoft.com/office/powerpoint/2010/main" val="100490272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8044" y="1807159"/>
            <a:ext cx="5929850" cy="2308324"/>
          </a:xfrm>
          <a:prstGeom prst="rect">
            <a:avLst/>
          </a:prstGeom>
        </p:spPr>
        <p:txBody>
          <a:bodyPr wrap="square">
            <a:spAutoFit/>
          </a:bodyPr>
          <a:lstStyle/>
          <a:p>
            <a:endParaRPr lang="en-US" dirty="0">
              <a:solidFill>
                <a:srgbClr val="3C4252"/>
              </a:solidFill>
              <a:latin typeface="Proxima Nova" panose="02000506030000020004" pitchFamily="50" charset="0"/>
            </a:endParaRPr>
          </a:p>
          <a:p>
            <a:pPr marL="342900" indent="-342900">
              <a:buFont typeface="+mj-lt"/>
              <a:buAutoNum type="arabicPeriod"/>
            </a:pPr>
            <a:r>
              <a:rPr lang="en-US" dirty="0">
                <a:solidFill>
                  <a:srgbClr val="3C4252"/>
                </a:solidFill>
                <a:latin typeface="Proxima Nova" panose="02000506030000020004" pitchFamily="50" charset="0"/>
              </a:rPr>
              <a:t>SharePoint Online Site Creation Process</a:t>
            </a:r>
            <a:br>
              <a:rPr lang="en-US" dirty="0">
                <a:solidFill>
                  <a:srgbClr val="3C4252"/>
                </a:solidFill>
                <a:latin typeface="Proxima Nova" panose="02000506030000020004" pitchFamily="50" charset="0"/>
              </a:rPr>
            </a:br>
            <a:endParaRPr lang="en-US" dirty="0">
              <a:solidFill>
                <a:srgbClr val="3C4252"/>
              </a:solidFill>
              <a:latin typeface="Proxima Nova" panose="02000506030000020004" pitchFamily="50" charset="0"/>
            </a:endParaRPr>
          </a:p>
          <a:p>
            <a:pPr marL="342900" indent="-342900">
              <a:buFont typeface="+mj-lt"/>
              <a:buAutoNum type="arabicPeriod"/>
            </a:pPr>
            <a:r>
              <a:rPr lang="en-US" dirty="0">
                <a:solidFill>
                  <a:srgbClr val="3C4252"/>
                </a:solidFill>
                <a:latin typeface="Proxima Nova" panose="02000506030000020004" pitchFamily="50" charset="0"/>
              </a:rPr>
              <a:t>Site Designs</a:t>
            </a:r>
            <a:br>
              <a:rPr lang="en-US" dirty="0">
                <a:solidFill>
                  <a:srgbClr val="3C4252"/>
                </a:solidFill>
                <a:latin typeface="Proxima Nova" panose="02000506030000020004" pitchFamily="50" charset="0"/>
              </a:rPr>
            </a:br>
            <a:endParaRPr lang="en-US" dirty="0">
              <a:solidFill>
                <a:srgbClr val="3C4252"/>
              </a:solidFill>
              <a:latin typeface="Proxima Nova" panose="02000506030000020004" pitchFamily="50" charset="0"/>
            </a:endParaRPr>
          </a:p>
          <a:p>
            <a:pPr marL="342900" indent="-342900">
              <a:buFont typeface="+mj-lt"/>
              <a:buAutoNum type="arabicPeriod"/>
            </a:pPr>
            <a:r>
              <a:rPr lang="en-US" dirty="0">
                <a:solidFill>
                  <a:srgbClr val="3C4252"/>
                </a:solidFill>
                <a:latin typeface="Proxima Nova" panose="02000506030000020004" pitchFamily="50" charset="0"/>
              </a:rPr>
              <a:t>Site Scripts</a:t>
            </a:r>
          </a:p>
          <a:p>
            <a:pPr marL="342900" indent="-342900">
              <a:buFont typeface="+mj-lt"/>
              <a:buAutoNum type="arabicPeriod"/>
            </a:pPr>
            <a:endParaRPr lang="en-US" dirty="0">
              <a:solidFill>
                <a:srgbClr val="3C4252"/>
              </a:solidFill>
              <a:latin typeface="Proxima Nova" panose="02000506030000020004" pitchFamily="50" charset="0"/>
            </a:endParaRPr>
          </a:p>
          <a:p>
            <a:pPr marL="342900" indent="-342900">
              <a:buFont typeface="+mj-lt"/>
              <a:buAutoNum type="arabicPeriod"/>
            </a:pPr>
            <a:r>
              <a:rPr lang="en-US" dirty="0">
                <a:solidFill>
                  <a:srgbClr val="3C4252"/>
                </a:solidFill>
                <a:latin typeface="Proxima Nova" panose="02000506030000020004" pitchFamily="50" charset="0"/>
              </a:rPr>
              <a:t>Advanced Techniques and Provisioning Accelerators</a:t>
            </a:r>
          </a:p>
        </p:txBody>
      </p:sp>
      <p:sp>
        <p:nvSpPr>
          <p:cNvPr id="6" name="Rectangle 5"/>
          <p:cNvSpPr/>
          <p:nvPr/>
        </p:nvSpPr>
        <p:spPr>
          <a:xfrm>
            <a:off x="215589" y="1232258"/>
            <a:ext cx="4110681" cy="574901"/>
          </a:xfrm>
          <a:prstGeom prst="rect">
            <a:avLst/>
          </a:prstGeom>
        </p:spPr>
        <p:txBody>
          <a:bodyPr wrap="square">
            <a:spAutoFit/>
          </a:bodyPr>
          <a:lstStyle/>
          <a:p>
            <a:pPr lvl="1">
              <a:lnSpc>
                <a:spcPct val="120000"/>
              </a:lnSpc>
            </a:pPr>
            <a:r>
              <a:rPr lang="en-US" sz="2800" dirty="0">
                <a:solidFill>
                  <a:srgbClr val="3C4252"/>
                </a:solidFill>
                <a:latin typeface="Proxima Nova Semibold" panose="02000506030000020004" pitchFamily="50" charset="0"/>
                <a:ea typeface="Proxima Nova" charset="0"/>
                <a:cs typeface="Proxima Nova" charset="0"/>
              </a:rPr>
              <a:t>OVERVIEW</a:t>
            </a:r>
          </a:p>
        </p:txBody>
      </p:sp>
      <p:cxnSp>
        <p:nvCxnSpPr>
          <p:cNvPr id="7" name="Straight Connector 6"/>
          <p:cNvCxnSpPr/>
          <p:nvPr/>
        </p:nvCxnSpPr>
        <p:spPr>
          <a:xfrm>
            <a:off x="787959" y="1904515"/>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0369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anim calcmode="lin" valueType="num">
                                      <p:cBhvr>
                                        <p:cTn id="8"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5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anim calcmode="lin" valueType="num">
                                      <p:cBhvr>
                                        <p:cTn id="14"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anim calcmode="lin" valueType="num">
                                      <p:cBhvr>
                                        <p:cTn id="20"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5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fade">
                                      <p:cBhvr>
                                        <p:cTn id="25" dur="500"/>
                                        <p:tgtEl>
                                          <p:spTgt spid="2">
                                            <p:txEl>
                                              <p:pRg st="5" end="5"/>
                                            </p:txEl>
                                          </p:spTgt>
                                        </p:tgtEl>
                                      </p:cBhvr>
                                    </p:animEffect>
                                    <p:anim calcmode="lin" valueType="num">
                                      <p:cBhvr>
                                        <p:cTn id="26"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27" dur="5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10709" y="17265"/>
            <a:ext cx="5533292" cy="292837"/>
          </a:xfrm>
          <a:prstGeom prst="rect">
            <a:avLst/>
          </a:prstGeom>
        </p:spPr>
        <p:txBody>
          <a:bodyPr wrap="square">
            <a:spAutoFit/>
          </a:bodyPr>
          <a:lstStyle/>
          <a:p>
            <a:pPr lvl="1" algn="r">
              <a:lnSpc>
                <a:spcPct val="120000"/>
              </a:lnSpc>
            </a:pPr>
            <a:r>
              <a:rPr lang="en-US" sz="1200" dirty="0">
                <a:solidFill>
                  <a:srgbClr val="454B5A"/>
                </a:solidFill>
                <a:latin typeface="Proxima Nova" panose="02000506030000020004" pitchFamily="50" charset="0"/>
                <a:ea typeface="Proxima Nova" charset="0"/>
                <a:cs typeface="Proxima Nova" charset="0"/>
              </a:rPr>
              <a:t>SHAREPOINT ONLINE SITE CREATION AND BRANDING PRINCIPLES</a:t>
            </a:r>
          </a:p>
        </p:txBody>
      </p:sp>
      <p:graphicFrame>
        <p:nvGraphicFramePr>
          <p:cNvPr id="2" name="Object 1">
            <a:extLst>
              <a:ext uri="{FF2B5EF4-FFF2-40B4-BE49-F238E27FC236}">
                <a16:creationId xmlns:a16="http://schemas.microsoft.com/office/drawing/2014/main" id="{472BD761-FBCA-4657-9783-B12FFBE96C5E}"/>
              </a:ext>
            </a:extLst>
          </p:cNvPr>
          <p:cNvGraphicFramePr>
            <a:graphicFrameLocks noChangeAspect="1"/>
          </p:cNvGraphicFramePr>
          <p:nvPr>
            <p:extLst>
              <p:ext uri="{D42A27DB-BD31-4B8C-83A1-F6EECF244321}">
                <p14:modId xmlns:p14="http://schemas.microsoft.com/office/powerpoint/2010/main" val="877012983"/>
              </p:ext>
            </p:extLst>
          </p:nvPr>
        </p:nvGraphicFramePr>
        <p:xfrm>
          <a:off x="3681413" y="1860252"/>
          <a:ext cx="6033110" cy="3511459"/>
        </p:xfrm>
        <a:graphic>
          <a:graphicData uri="http://schemas.openxmlformats.org/presentationml/2006/ole">
            <mc:AlternateContent xmlns:mc="http://schemas.openxmlformats.org/markup-compatibility/2006">
              <mc:Choice xmlns:v="urn:schemas-microsoft-com:vml" Requires="v">
                <p:oleObj spid="_x0000_s1028" r:id="rId4" imgW="15720480" imgH="9155520" progId="">
                  <p:embed/>
                </p:oleObj>
              </mc:Choice>
              <mc:Fallback>
                <p:oleObj r:id="rId4" imgW="15720480" imgH="9155520" progId="">
                  <p:embed/>
                  <p:pic>
                    <p:nvPicPr>
                      <p:cNvPr id="2" name="Object 1">
                        <a:extLst>
                          <a:ext uri="{FF2B5EF4-FFF2-40B4-BE49-F238E27FC236}">
                            <a16:creationId xmlns:a16="http://schemas.microsoft.com/office/drawing/2014/main" id="{472BD761-FBCA-4657-9783-B12FFBE96C5E}"/>
                          </a:ext>
                        </a:extLst>
                      </p:cNvPr>
                      <p:cNvPicPr/>
                      <p:nvPr/>
                    </p:nvPicPr>
                    <p:blipFill>
                      <a:blip r:embed="rId5"/>
                      <a:stretch>
                        <a:fillRect/>
                      </a:stretch>
                    </p:blipFill>
                    <p:spPr>
                      <a:xfrm>
                        <a:off x="3681413" y="1860252"/>
                        <a:ext cx="6033110" cy="3511459"/>
                      </a:xfrm>
                      <a:prstGeom prst="rect">
                        <a:avLst/>
                      </a:prstGeom>
                      <a:ln>
                        <a:solidFill>
                          <a:schemeClr val="bg1">
                            <a:lumMod val="50000"/>
                          </a:schemeClr>
                        </a:solidFill>
                      </a:ln>
                    </p:spPr>
                  </p:pic>
                </p:oleObj>
              </mc:Fallback>
            </mc:AlternateContent>
          </a:graphicData>
        </a:graphic>
      </p:graphicFrame>
      <p:sp>
        <p:nvSpPr>
          <p:cNvPr id="142" name="Rectangle 141">
            <a:extLst>
              <a:ext uri="{FF2B5EF4-FFF2-40B4-BE49-F238E27FC236}">
                <a16:creationId xmlns:a16="http://schemas.microsoft.com/office/drawing/2014/main" id="{649F87D9-ACFA-4B0A-9D9A-D595B1F6FB36}"/>
              </a:ext>
            </a:extLst>
          </p:cNvPr>
          <p:cNvSpPr/>
          <p:nvPr/>
        </p:nvSpPr>
        <p:spPr>
          <a:xfrm>
            <a:off x="359508" y="922235"/>
            <a:ext cx="3407507" cy="1086067"/>
          </a:xfrm>
          <a:prstGeom prst="rect">
            <a:avLst/>
          </a:prstGeom>
        </p:spPr>
        <p:txBody>
          <a:bodyPr wrap="square">
            <a:spAutoFit/>
          </a:bodyPr>
          <a:lstStyle/>
          <a:p>
            <a:pPr>
              <a:lnSpc>
                <a:spcPct val="140000"/>
              </a:lnSpc>
              <a:buClr>
                <a:srgbClr val="3C4252"/>
              </a:buClr>
              <a:buSzPct val="75000"/>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Super fast creation process</a:t>
            </a:r>
          </a:p>
          <a:p>
            <a:pPr>
              <a:lnSpc>
                <a:spcPct val="140000"/>
              </a:lnSpc>
              <a:buClr>
                <a:srgbClr val="3C4252"/>
              </a:buClr>
              <a:buSzPct val="75000"/>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Browser based experience</a:t>
            </a:r>
          </a:p>
          <a:p>
            <a:pPr>
              <a:lnSpc>
                <a:spcPct val="140000"/>
              </a:lnSpc>
              <a:buClr>
                <a:srgbClr val="3C4252"/>
              </a:buClr>
              <a:buSzPct val="75000"/>
            </a:pPr>
            <a:r>
              <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rPr>
              <a:t>Extendable – UI and in code</a:t>
            </a:r>
          </a:p>
        </p:txBody>
      </p:sp>
      <p:graphicFrame>
        <p:nvGraphicFramePr>
          <p:cNvPr id="4" name="Object 3">
            <a:extLst>
              <a:ext uri="{FF2B5EF4-FFF2-40B4-BE49-F238E27FC236}">
                <a16:creationId xmlns:a16="http://schemas.microsoft.com/office/drawing/2014/main" id="{7DA1E216-90FB-4956-83F2-9CDAEF4547D2}"/>
              </a:ext>
            </a:extLst>
          </p:cNvPr>
          <p:cNvGraphicFramePr>
            <a:graphicFrameLocks noChangeAspect="1"/>
          </p:cNvGraphicFramePr>
          <p:nvPr>
            <p:extLst>
              <p:ext uri="{D42A27DB-BD31-4B8C-83A1-F6EECF244321}">
                <p14:modId xmlns:p14="http://schemas.microsoft.com/office/powerpoint/2010/main" val="990964437"/>
              </p:ext>
            </p:extLst>
          </p:nvPr>
        </p:nvGraphicFramePr>
        <p:xfrm>
          <a:off x="3673598" y="1857581"/>
          <a:ext cx="6096000" cy="3548063"/>
        </p:xfrm>
        <a:graphic>
          <a:graphicData uri="http://schemas.openxmlformats.org/presentationml/2006/ole">
            <mc:AlternateContent xmlns:mc="http://schemas.openxmlformats.org/markup-compatibility/2006">
              <mc:Choice xmlns:v="urn:schemas-microsoft-com:vml" Requires="v">
                <p:oleObj spid="_x0000_s1029" r:id="rId6" imgW="15720480" imgH="9155520" progId="">
                  <p:embed/>
                </p:oleObj>
              </mc:Choice>
              <mc:Fallback>
                <p:oleObj r:id="rId6" imgW="15720480" imgH="9155520" progId="">
                  <p:embed/>
                  <p:pic>
                    <p:nvPicPr>
                      <p:cNvPr id="4" name="Object 3">
                        <a:extLst>
                          <a:ext uri="{FF2B5EF4-FFF2-40B4-BE49-F238E27FC236}">
                            <a16:creationId xmlns:a16="http://schemas.microsoft.com/office/drawing/2014/main" id="{7DA1E216-90FB-4956-83F2-9CDAEF4547D2}"/>
                          </a:ext>
                        </a:extLst>
                      </p:cNvPr>
                      <p:cNvPicPr/>
                      <p:nvPr/>
                    </p:nvPicPr>
                    <p:blipFill>
                      <a:blip r:embed="rId7"/>
                      <a:stretch>
                        <a:fillRect/>
                      </a:stretch>
                    </p:blipFill>
                    <p:spPr>
                      <a:xfrm>
                        <a:off x="3673598" y="1857581"/>
                        <a:ext cx="6096000" cy="3548063"/>
                      </a:xfrm>
                      <a:prstGeom prst="rect">
                        <a:avLst/>
                      </a:prstGeom>
                      <a:ln>
                        <a:solidFill>
                          <a:schemeClr val="bg1">
                            <a:lumMod val="50000"/>
                          </a:schemeClr>
                        </a:solidFill>
                      </a:ln>
                    </p:spPr>
                  </p:pic>
                </p:oleObj>
              </mc:Fallback>
            </mc:AlternateContent>
          </a:graphicData>
        </a:graphic>
      </p:graphicFrame>
      <p:cxnSp>
        <p:nvCxnSpPr>
          <p:cNvPr id="143" name="Straight Arrow Connector 142">
            <a:extLst>
              <a:ext uri="{FF2B5EF4-FFF2-40B4-BE49-F238E27FC236}">
                <a16:creationId xmlns:a16="http://schemas.microsoft.com/office/drawing/2014/main" id="{8466C50C-BE0D-4505-A06D-65A8D7AF0920}"/>
              </a:ext>
            </a:extLst>
          </p:cNvPr>
          <p:cNvCxnSpPr>
            <a:cxnSpLocks/>
          </p:cNvCxnSpPr>
          <p:nvPr/>
        </p:nvCxnSpPr>
        <p:spPr>
          <a:xfrm rot="10620000" flipV="1">
            <a:off x="7109320" y="2458719"/>
            <a:ext cx="1200647" cy="811034"/>
          </a:xfrm>
          <a:prstGeom prst="straightConnector1">
            <a:avLst/>
          </a:prstGeom>
          <a:ln w="149225">
            <a:solidFill>
              <a:srgbClr val="1AB2E8"/>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670250A4-5984-4C70-8445-D6A97C508784}"/>
              </a:ext>
            </a:extLst>
          </p:cNvPr>
          <p:cNvSpPr/>
          <p:nvPr/>
        </p:nvSpPr>
        <p:spPr>
          <a:xfrm>
            <a:off x="359508" y="2104092"/>
            <a:ext cx="3251201" cy="1866665"/>
          </a:xfrm>
          <a:prstGeom prst="rect">
            <a:avLst/>
          </a:prstGeom>
        </p:spPr>
        <p:txBody>
          <a:bodyPr wrap="square">
            <a:spAutoFit/>
          </a:bodyPr>
          <a:lstStyle/>
          <a:p>
            <a:pPr>
              <a:lnSpc>
                <a:spcPct val="140000"/>
              </a:lnSpc>
              <a:buClr>
                <a:srgbClr val="0087AF"/>
              </a:buClr>
              <a:buSzPct val="75000"/>
            </a:pPr>
            <a:r>
              <a:rPr lang="en-US" sz="1400" dirty="0">
                <a:solidFill>
                  <a:srgbClr val="3C4252"/>
                </a:solidFill>
                <a:latin typeface="Proxima Nova Semibold" panose="02000506030000020004" pitchFamily="50" charset="0"/>
                <a:ea typeface="Roboto" panose="02000000000000000000" pitchFamily="2" charset="0"/>
                <a:cs typeface="Roboto" panose="02000000000000000000" pitchFamily="2" charset="0"/>
              </a:rPr>
              <a:t>Based on branding principles</a:t>
            </a: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lvl="1">
              <a:lnSpc>
                <a:spcPct val="140000"/>
              </a:lnSpc>
              <a:buClr>
                <a:srgbClr val="3C4252"/>
              </a:buClr>
              <a:buSzPct val="75000"/>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Professional</a:t>
            </a:r>
          </a:p>
          <a:p>
            <a:pPr lvl="1">
              <a:lnSpc>
                <a:spcPct val="140000"/>
              </a:lnSpc>
              <a:buClr>
                <a:srgbClr val="3C4252"/>
              </a:buClr>
              <a:buSzPct val="75000"/>
            </a:pPr>
            <a:r>
              <a:rPr lang="en-US" sz="1400" b="1" dirty="0">
                <a:solidFill>
                  <a:srgbClr val="3C4252"/>
                </a:solidFill>
                <a:latin typeface="Proxima Nova" panose="02000506030000020004" pitchFamily="50" charset="0"/>
                <a:ea typeface="Roboto" panose="02000000000000000000" pitchFamily="2" charset="0"/>
                <a:cs typeface="Roboto" panose="02000000000000000000" pitchFamily="2" charset="0"/>
              </a:rPr>
              <a:t>Railed experience</a:t>
            </a:r>
          </a:p>
          <a:p>
            <a:pPr lvl="1">
              <a:lnSpc>
                <a:spcPct val="140000"/>
              </a:lnSpc>
              <a:buClr>
                <a:srgbClr val="3C4252"/>
              </a:buClr>
              <a:buSzPct val="75000"/>
            </a:pPr>
            <a:r>
              <a:rPr lang="en-US" sz="1400" b="1" dirty="0">
                <a:solidFill>
                  <a:srgbClr val="3C4252"/>
                </a:solidFill>
                <a:latin typeface="Proxima Nova" panose="02000506030000020004" pitchFamily="50" charset="0"/>
                <a:ea typeface="Roboto" panose="02000000000000000000" pitchFamily="2" charset="0"/>
                <a:cs typeface="Roboto" panose="02000000000000000000" pitchFamily="2" charset="0"/>
              </a:rPr>
              <a:t>Efficient &amp; smart</a:t>
            </a:r>
          </a:p>
          <a:p>
            <a:pPr lvl="1">
              <a:lnSpc>
                <a:spcPct val="140000"/>
              </a:lnSpc>
              <a:buClr>
                <a:srgbClr val="3C4252"/>
              </a:buClr>
              <a:buSzPct val="75000"/>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Accessible</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a:lnSpc>
                <a:spcPct val="140000"/>
              </a:lnSpc>
              <a:buClr>
                <a:srgbClr val="0087AF"/>
              </a:buClr>
              <a:buSzPct val="75000"/>
            </a:pP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796614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anim calcmode="lin" valueType="num">
                                      <p:cBhvr>
                                        <p:cTn id="8" dur="500" fill="hold"/>
                                        <p:tgtEl>
                                          <p:spTgt spid="14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4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42">
                                            <p:txEl>
                                              <p:pRg st="1" end="1"/>
                                            </p:txEl>
                                          </p:spTgt>
                                        </p:tgtEl>
                                        <p:attrNameLst>
                                          <p:attrName>style.visibility</p:attrName>
                                        </p:attrNameLst>
                                      </p:cBhvr>
                                      <p:to>
                                        <p:strVal val="visible"/>
                                      </p:to>
                                    </p:set>
                                    <p:animEffect transition="in" filter="fade">
                                      <p:cBhvr>
                                        <p:cTn id="13" dur="500"/>
                                        <p:tgtEl>
                                          <p:spTgt spid="142">
                                            <p:txEl>
                                              <p:pRg st="1" end="1"/>
                                            </p:txEl>
                                          </p:spTgt>
                                        </p:tgtEl>
                                      </p:cBhvr>
                                    </p:animEffect>
                                    <p:anim calcmode="lin" valueType="num">
                                      <p:cBhvr>
                                        <p:cTn id="14" dur="500" fill="hold"/>
                                        <p:tgtEl>
                                          <p:spTgt spid="142">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14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2">
                                            <p:txEl>
                                              <p:pRg st="2" end="2"/>
                                            </p:txEl>
                                          </p:spTgt>
                                        </p:tgtEl>
                                        <p:attrNameLst>
                                          <p:attrName>style.visibility</p:attrName>
                                        </p:attrNameLst>
                                      </p:cBhvr>
                                      <p:to>
                                        <p:strVal val="visible"/>
                                      </p:to>
                                    </p:set>
                                    <p:animEffect transition="in" filter="fade">
                                      <p:cBhvr>
                                        <p:cTn id="20" dur="500"/>
                                        <p:tgtEl>
                                          <p:spTgt spid="142">
                                            <p:txEl>
                                              <p:pRg st="2" end="2"/>
                                            </p:txEl>
                                          </p:spTgt>
                                        </p:tgtEl>
                                      </p:cBhvr>
                                    </p:animEffect>
                                    <p:anim calcmode="lin" valueType="num">
                                      <p:cBhvr>
                                        <p:cTn id="21" dur="500" fill="hold"/>
                                        <p:tgtEl>
                                          <p:spTgt spid="142">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142">
                                            <p:txEl>
                                              <p:pRg st="2" end="2"/>
                                            </p:txEl>
                                          </p:spTgt>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500"/>
                            </p:stCondLst>
                            <p:childTnLst>
                              <p:par>
                                <p:cTn id="27" presetID="10" presetClass="entr" presetSubtype="0" fill="hold" nodeType="afterEffect">
                                  <p:stCondLst>
                                    <p:cond delay="1000"/>
                                  </p:stCondLst>
                                  <p:childTnLst>
                                    <p:set>
                                      <p:cBhvr>
                                        <p:cTn id="28" dur="1" fill="hold">
                                          <p:stCondLst>
                                            <p:cond delay="0"/>
                                          </p:stCondLst>
                                        </p:cTn>
                                        <p:tgtEl>
                                          <p:spTgt spid="143"/>
                                        </p:tgtEl>
                                        <p:attrNameLst>
                                          <p:attrName>style.visibility</p:attrName>
                                        </p:attrNameLst>
                                      </p:cBhvr>
                                      <p:to>
                                        <p:strVal val="visible"/>
                                      </p:to>
                                    </p:set>
                                    <p:animEffect transition="in" filter="fade">
                                      <p:cBhvr>
                                        <p:cTn id="29" dur="500"/>
                                        <p:tgtEl>
                                          <p:spTgt spid="14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anim calcmode="lin" valueType="num">
                                      <p:cBhvr>
                                        <p:cTn id="35" dur="500" fill="hold"/>
                                        <p:tgtEl>
                                          <p:spTgt spid="7"/>
                                        </p:tgtEl>
                                        <p:attrNameLst>
                                          <p:attrName>ppt_x</p:attrName>
                                        </p:attrNameLst>
                                      </p:cBhvr>
                                      <p:tavLst>
                                        <p:tav tm="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uiExpand="1" build="p"/>
      <p:bldP spid="7" grpId="0" uiExpan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F675DC3F-3DB5-442F-8A27-04DE0DD442B8}"/>
              </a:ext>
            </a:extLst>
          </p:cNvPr>
          <p:cNvGraphicFramePr>
            <a:graphicFrameLocks noChangeAspect="1"/>
          </p:cNvGraphicFramePr>
          <p:nvPr>
            <p:extLst>
              <p:ext uri="{D42A27DB-BD31-4B8C-83A1-F6EECF244321}">
                <p14:modId xmlns:p14="http://schemas.microsoft.com/office/powerpoint/2010/main" val="600561129"/>
              </p:ext>
            </p:extLst>
          </p:nvPr>
        </p:nvGraphicFramePr>
        <p:xfrm>
          <a:off x="4857893" y="2894471"/>
          <a:ext cx="4588042" cy="2349118"/>
        </p:xfrm>
        <a:graphic>
          <a:graphicData uri="http://schemas.openxmlformats.org/presentationml/2006/ole">
            <mc:AlternateContent xmlns:mc="http://schemas.openxmlformats.org/markup-compatibility/2006">
              <mc:Choice xmlns:v="urn:schemas-microsoft-com:vml" Requires="v">
                <p:oleObj spid="_x0000_s2051" r:id="rId4" imgW="11568240" imgH="5929920" progId="">
                  <p:embed/>
                </p:oleObj>
              </mc:Choice>
              <mc:Fallback>
                <p:oleObj r:id="rId4" imgW="11568240" imgH="5929920" progId="">
                  <p:embed/>
                  <p:pic>
                    <p:nvPicPr>
                      <p:cNvPr id="2" name="Object 1">
                        <a:extLst>
                          <a:ext uri="{FF2B5EF4-FFF2-40B4-BE49-F238E27FC236}">
                            <a16:creationId xmlns:a16="http://schemas.microsoft.com/office/drawing/2014/main" id="{F675DC3F-3DB5-442F-8A27-04DE0DD442B8}"/>
                          </a:ext>
                        </a:extLst>
                      </p:cNvPr>
                      <p:cNvPicPr/>
                      <p:nvPr/>
                    </p:nvPicPr>
                    <p:blipFill>
                      <a:blip r:embed="rId5"/>
                      <a:stretch>
                        <a:fillRect/>
                      </a:stretch>
                    </p:blipFill>
                    <p:spPr>
                      <a:xfrm>
                        <a:off x="4857893" y="2894471"/>
                        <a:ext cx="4588042" cy="2349118"/>
                      </a:xfrm>
                      <a:prstGeom prst="rect">
                        <a:avLst/>
                      </a:prstGeom>
                      <a:solidFill>
                        <a:schemeClr val="tx1"/>
                      </a:solidFill>
                      <a:ln>
                        <a:solidFill>
                          <a:schemeClr val="bg1">
                            <a:lumMod val="50000"/>
                          </a:schemeClr>
                        </a:solidFill>
                      </a:ln>
                    </p:spPr>
                  </p:pic>
                </p:oleObj>
              </mc:Fallback>
            </mc:AlternateContent>
          </a:graphicData>
        </a:graphic>
      </p:graphicFrame>
      <p:sp>
        <p:nvSpPr>
          <p:cNvPr id="4" name="Rectangle 3"/>
          <p:cNvSpPr/>
          <p:nvPr/>
        </p:nvSpPr>
        <p:spPr>
          <a:xfrm>
            <a:off x="647882" y="780046"/>
            <a:ext cx="7994093" cy="4571188"/>
          </a:xfrm>
          <a:prstGeom prst="rect">
            <a:avLst/>
          </a:prstGeom>
        </p:spPr>
        <p:txBody>
          <a:bodyPr wrap="square">
            <a:spAutoFit/>
          </a:bodyPr>
          <a:lstStyle/>
          <a:p>
            <a:pPr>
              <a:lnSpc>
                <a:spcPct val="140000"/>
              </a:lnSpc>
              <a:buClr>
                <a:srgbClr val="0087AF"/>
              </a:buClr>
              <a:buSzPct val="75000"/>
            </a:pPr>
            <a:r>
              <a:rPr lang="en-US" sz="1600" dirty="0">
                <a:solidFill>
                  <a:srgbClr val="3C4252"/>
                </a:solidFill>
                <a:latin typeface="Proxima Nova Semibold" panose="02000506030000020004" pitchFamily="50" charset="0"/>
                <a:ea typeface="Roboto" panose="02000000000000000000" pitchFamily="2" charset="0"/>
                <a:cs typeface="Roboto" panose="02000000000000000000" pitchFamily="2" charset="0"/>
              </a:rPr>
              <a:t>Automate consistent custom provisioning = modern “site templating”</a:t>
            </a:r>
            <a:endPar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Utilize Site Designs and Site Scripts within the SharePoint experience</a:t>
            </a:r>
          </a:p>
          <a:p>
            <a:pPr marL="1257300" lvl="2"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Flexible site configuration model – enabling clean &amp; consistently branded sites</a:t>
            </a:r>
          </a:p>
          <a:p>
            <a:pPr marL="1257300" lvl="2"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Recreate and configure SharePoint objects, apply site settings, and call custom solutions</a:t>
            </a: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800100" lvl="1"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Apply branding and pre-provisioned assets at time of site creation</a:t>
            </a:r>
          </a:p>
          <a:p>
            <a:pPr marL="800100" lvl="1"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Set site settings and call custom processes with Microsoft Flow</a:t>
            </a:r>
          </a:p>
          <a:p>
            <a:pPr marL="1257300" lvl="2"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Driven by </a:t>
            </a:r>
            <a:r>
              <a:rPr lang="en-US" sz="1200" dirty="0" err="1">
                <a:solidFill>
                  <a:srgbClr val="3C4252"/>
                </a:solidFill>
                <a:latin typeface="Proxima Nova" panose="02000506030000020004" pitchFamily="50" charset="0"/>
                <a:ea typeface="Roboto" panose="02000000000000000000" pitchFamily="2" charset="0"/>
                <a:cs typeface="Roboto" panose="02000000000000000000" pitchFamily="2" charset="0"/>
              </a:rPr>
              <a:t>json</a:t>
            </a: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 configuration files</a:t>
            </a:r>
          </a:p>
          <a:p>
            <a:pPr marL="1257300" lvl="2"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Set up via REST, CSOM,</a:t>
            </a:r>
            <a:b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b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or PowerShell*</a:t>
            </a:r>
          </a:p>
          <a:p>
            <a:pPr>
              <a:lnSpc>
                <a:spcPct val="140000"/>
              </a:lnSpc>
              <a:buClr>
                <a:srgbClr val="0087AF"/>
              </a:buClr>
              <a:buSzPct val="75000"/>
            </a:pPr>
            <a:r>
              <a:rPr lang="en-US" dirty="0">
                <a:solidFill>
                  <a:srgbClr val="3C4252"/>
                </a:solidFill>
                <a:latin typeface="Proxima Nova Semibold" panose="02000506030000020004" pitchFamily="50" charset="0"/>
                <a:ea typeface="Roboto" panose="02000000000000000000" pitchFamily="2" charset="0"/>
                <a:cs typeface="Roboto" panose="02000000000000000000" pitchFamily="2" charset="0"/>
              </a:rPr>
              <a:t>Latest features</a:t>
            </a:r>
          </a:p>
          <a:p>
            <a:pPr lvl="1">
              <a:lnSpc>
                <a:spcPct val="140000"/>
              </a:lnSpc>
              <a:buClr>
                <a:srgbClr val="3C4252"/>
              </a:buClr>
              <a:buSzPct val="75000"/>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Apply site designs when joining a hub (soon)</a:t>
            </a:r>
          </a:p>
          <a:p>
            <a:pPr lvl="1">
              <a:lnSpc>
                <a:spcPct val="140000"/>
              </a:lnSpc>
              <a:buClr>
                <a:srgbClr val="3C4252"/>
              </a:buClr>
              <a:buSzPct val="75000"/>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Export artifacts to site scripts (lists)</a:t>
            </a:r>
          </a:p>
          <a:p>
            <a:pPr lvl="1">
              <a:lnSpc>
                <a:spcPct val="140000"/>
              </a:lnSpc>
              <a:buClr>
                <a:srgbClr val="3C4252"/>
              </a:buClr>
              <a:buSzPct val="75000"/>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Register SPFx extensions</a:t>
            </a:r>
          </a:p>
          <a:p>
            <a:pPr lvl="1">
              <a:lnSpc>
                <a:spcPct val="140000"/>
              </a:lnSpc>
              <a:buClr>
                <a:srgbClr val="3C4252"/>
              </a:buClr>
              <a:buSzPct val="75000"/>
            </a:pPr>
            <a:endPar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a:lnSpc>
                <a:spcPct val="140000"/>
              </a:lnSpc>
              <a:buClr>
                <a:srgbClr val="0087AF"/>
              </a:buClr>
              <a:buSzPct val="75000"/>
            </a:pPr>
            <a:endParaRPr lang="en-US" dirty="0">
              <a:solidFill>
                <a:srgbClr val="3C4252"/>
              </a:solidFill>
              <a:latin typeface="Proxima Nova" panose="02000506030000020004" pitchFamily="50" charset="0"/>
              <a:ea typeface="Roboto" panose="02000000000000000000" pitchFamily="2" charset="0"/>
              <a:cs typeface="Roboto" panose="02000000000000000000" pitchFamily="2" charset="0"/>
            </a:endParaRPr>
          </a:p>
        </p:txBody>
      </p:sp>
      <p:sp>
        <p:nvSpPr>
          <p:cNvPr id="3" name="Rectangle 2"/>
          <p:cNvSpPr/>
          <p:nvPr/>
        </p:nvSpPr>
        <p:spPr>
          <a:xfrm>
            <a:off x="5159829" y="17265"/>
            <a:ext cx="3984171" cy="292837"/>
          </a:xfrm>
          <a:prstGeom prst="rect">
            <a:avLst/>
          </a:prstGeom>
        </p:spPr>
        <p:txBody>
          <a:bodyPr wrap="square">
            <a:spAutoFit/>
          </a:bodyPr>
          <a:lstStyle/>
          <a:p>
            <a:pPr lvl="1" algn="r">
              <a:lnSpc>
                <a:spcPct val="120000"/>
              </a:lnSpc>
            </a:pPr>
            <a:r>
              <a:rPr lang="en-US" sz="1200" dirty="0">
                <a:solidFill>
                  <a:srgbClr val="454B5A"/>
                </a:solidFill>
                <a:latin typeface="Proxima Nova" panose="02000506030000020004" pitchFamily="50" charset="0"/>
                <a:ea typeface="Proxima Nova" charset="0"/>
                <a:cs typeface="Proxima Nova" charset="0"/>
              </a:rPr>
              <a:t>SITE DESIGNS POWERED BY SITE SCRIPTS</a:t>
            </a:r>
          </a:p>
        </p:txBody>
      </p:sp>
    </p:spTree>
    <p:extLst>
      <p:ext uri="{BB962C8B-B14F-4D97-AF65-F5344CB8AC3E}">
        <p14:creationId xmlns:p14="http://schemas.microsoft.com/office/powerpoint/2010/main" val="175227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anim calcmode="lin" valueType="num">
                                      <p:cBhvr>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8" dur="500" fill="hold"/>
                                        <p:tgtEl>
                                          <p:spTgt spid="4">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anim calcmode="lin" valueType="num">
                                      <p:cBhvr>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anim calcmode="lin" valueType="num">
                                      <p:cBhvr>
                                        <p:cTn id="2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anim calcmode="lin" valueType="num">
                                      <p:cBhvr>
                                        <p:cTn id="3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4" dur="500" fill="hold"/>
                                        <p:tgtEl>
                                          <p:spTgt spid="4">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anim calcmode="lin" valueType="num">
                                      <p:cBhvr>
                                        <p:cTn id="38"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4">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anim calcmode="lin" valueType="num">
                                      <p:cBhvr>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4">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Effect transition="in" filter="fade">
                                      <p:cBhvr>
                                        <p:cTn id="47" dur="500"/>
                                        <p:tgtEl>
                                          <p:spTgt spid="4">
                                            <p:txEl>
                                              <p:pRg st="7" end="7"/>
                                            </p:txEl>
                                          </p:spTgt>
                                        </p:tgtEl>
                                      </p:cBhvr>
                                    </p:animEffect>
                                    <p:anim calcmode="lin" valueType="num">
                                      <p:cBhvr>
                                        <p:cTn id="48"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49"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4">
                                            <p:txEl>
                                              <p:pRg st="8" end="8"/>
                                            </p:txEl>
                                          </p:spTgt>
                                        </p:tgtEl>
                                        <p:attrNameLst>
                                          <p:attrName>style.visibility</p:attrName>
                                        </p:attrNameLst>
                                      </p:cBhvr>
                                      <p:to>
                                        <p:strVal val="visible"/>
                                      </p:to>
                                    </p:set>
                                    <p:animEffect transition="in" filter="fade">
                                      <p:cBhvr>
                                        <p:cTn id="54" dur="500"/>
                                        <p:tgtEl>
                                          <p:spTgt spid="4">
                                            <p:txEl>
                                              <p:pRg st="8" end="8"/>
                                            </p:txEl>
                                          </p:spTgt>
                                        </p:tgtEl>
                                      </p:cBhvr>
                                    </p:animEffect>
                                    <p:anim calcmode="lin" valueType="num">
                                      <p:cBhvr>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6" dur="500" fill="hold"/>
                                        <p:tgtEl>
                                          <p:spTgt spid="4">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
                                            <p:txEl>
                                              <p:pRg st="9" end="9"/>
                                            </p:txEl>
                                          </p:spTgt>
                                        </p:tgtEl>
                                        <p:attrNameLst>
                                          <p:attrName>style.visibility</p:attrName>
                                        </p:attrNameLst>
                                      </p:cBhvr>
                                      <p:to>
                                        <p:strVal val="visible"/>
                                      </p:to>
                                    </p:set>
                                    <p:animEffect transition="in" filter="fade">
                                      <p:cBhvr>
                                        <p:cTn id="59" dur="500"/>
                                        <p:tgtEl>
                                          <p:spTgt spid="4">
                                            <p:txEl>
                                              <p:pRg st="9" end="9"/>
                                            </p:txEl>
                                          </p:spTgt>
                                        </p:tgtEl>
                                      </p:cBhvr>
                                    </p:animEffect>
                                    <p:anim calcmode="lin" valueType="num">
                                      <p:cBhvr>
                                        <p:cTn id="60"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61" dur="500" fill="hold"/>
                                        <p:tgtEl>
                                          <p:spTgt spid="4">
                                            <p:txEl>
                                              <p:pRg st="9" end="9"/>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4">
                                            <p:txEl>
                                              <p:pRg st="10" end="10"/>
                                            </p:txEl>
                                          </p:spTgt>
                                        </p:tgtEl>
                                        <p:attrNameLst>
                                          <p:attrName>style.visibility</p:attrName>
                                        </p:attrNameLst>
                                      </p:cBhvr>
                                      <p:to>
                                        <p:strVal val="visible"/>
                                      </p:to>
                                    </p:set>
                                    <p:animEffect transition="in" filter="fade">
                                      <p:cBhvr>
                                        <p:cTn id="64" dur="500"/>
                                        <p:tgtEl>
                                          <p:spTgt spid="4">
                                            <p:txEl>
                                              <p:pRg st="10" end="10"/>
                                            </p:txEl>
                                          </p:spTgt>
                                        </p:tgtEl>
                                      </p:cBhvr>
                                    </p:animEffect>
                                    <p:anim calcmode="lin" valueType="num">
                                      <p:cBhvr>
                                        <p:cTn id="65"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66" dur="500" fill="hold"/>
                                        <p:tgtEl>
                                          <p:spTgt spid="4">
                                            <p:txEl>
                                              <p:pRg st="10" end="10"/>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4">
                                            <p:txEl>
                                              <p:pRg st="11" end="11"/>
                                            </p:txEl>
                                          </p:spTgt>
                                        </p:tgtEl>
                                        <p:attrNameLst>
                                          <p:attrName>style.visibility</p:attrName>
                                        </p:attrNameLst>
                                      </p:cBhvr>
                                      <p:to>
                                        <p:strVal val="visible"/>
                                      </p:to>
                                    </p:set>
                                    <p:animEffect transition="in" filter="fade">
                                      <p:cBhvr>
                                        <p:cTn id="69" dur="500"/>
                                        <p:tgtEl>
                                          <p:spTgt spid="4">
                                            <p:txEl>
                                              <p:pRg st="11" end="11"/>
                                            </p:txEl>
                                          </p:spTgt>
                                        </p:tgtEl>
                                      </p:cBhvr>
                                    </p:animEffect>
                                    <p:anim calcmode="lin" valueType="num">
                                      <p:cBhvr>
                                        <p:cTn id="70"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71" dur="500" fill="hold"/>
                                        <p:tgtEl>
                                          <p:spTgt spid="4">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5414B6C-AB0B-4F30-9152-24D1B724AFD7}"/>
              </a:ext>
            </a:extLst>
          </p:cNvPr>
          <p:cNvGraphicFramePr>
            <a:graphicFrameLocks noChangeAspect="1"/>
          </p:cNvGraphicFramePr>
          <p:nvPr>
            <p:extLst>
              <p:ext uri="{D42A27DB-BD31-4B8C-83A1-F6EECF244321}">
                <p14:modId xmlns:p14="http://schemas.microsoft.com/office/powerpoint/2010/main" val="1583796640"/>
              </p:ext>
            </p:extLst>
          </p:nvPr>
        </p:nvGraphicFramePr>
        <p:xfrm>
          <a:off x="420604" y="692150"/>
          <a:ext cx="3105150" cy="4064000"/>
        </p:xfrm>
        <a:graphic>
          <a:graphicData uri="http://schemas.openxmlformats.org/presentationml/2006/ole">
            <mc:AlternateContent xmlns:mc="http://schemas.openxmlformats.org/markup-compatibility/2006">
              <mc:Choice xmlns:v="urn:schemas-microsoft-com:vml" Requires="v">
                <p:oleObj spid="_x0000_s3077" r:id="rId4" imgW="5688720" imgH="7441200" progId="">
                  <p:embed/>
                </p:oleObj>
              </mc:Choice>
              <mc:Fallback>
                <p:oleObj r:id="rId4" imgW="5688720" imgH="7441200" progId="">
                  <p:embed/>
                  <p:pic>
                    <p:nvPicPr>
                      <p:cNvPr id="2" name="Object 1">
                        <a:extLst>
                          <a:ext uri="{FF2B5EF4-FFF2-40B4-BE49-F238E27FC236}">
                            <a16:creationId xmlns:a16="http://schemas.microsoft.com/office/drawing/2014/main" id="{15414B6C-AB0B-4F30-9152-24D1B724AFD7}"/>
                          </a:ext>
                        </a:extLst>
                      </p:cNvPr>
                      <p:cNvPicPr/>
                      <p:nvPr/>
                    </p:nvPicPr>
                    <p:blipFill>
                      <a:blip r:embed="rId5"/>
                      <a:stretch>
                        <a:fillRect/>
                      </a:stretch>
                    </p:blipFill>
                    <p:spPr>
                      <a:xfrm>
                        <a:off x="420604" y="692150"/>
                        <a:ext cx="3105150" cy="4064000"/>
                      </a:xfrm>
                      <a:prstGeom prst="rect">
                        <a:avLst/>
                      </a:prstGeom>
                    </p:spPr>
                  </p:pic>
                </p:oleObj>
              </mc:Fallback>
            </mc:AlternateContent>
          </a:graphicData>
        </a:graphic>
      </p:graphicFrame>
      <p:sp>
        <p:nvSpPr>
          <p:cNvPr id="4" name="Rectangle 3"/>
          <p:cNvSpPr/>
          <p:nvPr/>
        </p:nvSpPr>
        <p:spPr>
          <a:xfrm>
            <a:off x="3624943" y="6096"/>
            <a:ext cx="5519057" cy="292837"/>
          </a:xfrm>
          <a:prstGeom prst="rect">
            <a:avLst/>
          </a:prstGeom>
        </p:spPr>
        <p:txBody>
          <a:bodyPr wrap="square">
            <a:spAutoFit/>
          </a:bodyPr>
          <a:lstStyle/>
          <a:p>
            <a:pPr lvl="1" algn="r">
              <a:lnSpc>
                <a:spcPct val="120000"/>
              </a:lnSpc>
            </a:pPr>
            <a:r>
              <a:rPr lang="en-US" sz="1200" dirty="0">
                <a:solidFill>
                  <a:srgbClr val="3C4252"/>
                </a:solidFill>
                <a:latin typeface="Proxima Nova" panose="02000506030000020004" pitchFamily="50" charset="0"/>
                <a:ea typeface="Proxima Nova" charset="0"/>
                <a:cs typeface="Proxima Nova" charset="0"/>
              </a:rPr>
              <a:t>SITE DESIGN ENABLED PROVISIONING PROCESS</a:t>
            </a:r>
          </a:p>
        </p:txBody>
      </p:sp>
      <p:sp>
        <p:nvSpPr>
          <p:cNvPr id="5" name="Rectangle 4"/>
          <p:cNvSpPr/>
          <p:nvPr/>
        </p:nvSpPr>
        <p:spPr>
          <a:xfrm>
            <a:off x="647883" y="780046"/>
            <a:ext cx="8352682" cy="396647"/>
          </a:xfrm>
          <a:prstGeom prst="rect">
            <a:avLst/>
          </a:prstGeom>
        </p:spPr>
        <p:txBody>
          <a:bodyPr wrap="square">
            <a:spAutoFit/>
          </a:bodyPr>
          <a:lstStyle/>
          <a:p>
            <a:pPr>
              <a:lnSpc>
                <a:spcPct val="140000"/>
              </a:lnSpc>
              <a:buClr>
                <a:srgbClr val="0087AF"/>
              </a:buClr>
              <a:buSzPct val="75000"/>
            </a:pPr>
            <a:endParaRPr lang="en-US" sz="16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p:txBody>
      </p:sp>
      <p:grpSp>
        <p:nvGrpSpPr>
          <p:cNvPr id="10" name="Group 9">
            <a:extLst>
              <a:ext uri="{FF2B5EF4-FFF2-40B4-BE49-F238E27FC236}">
                <a16:creationId xmlns:a16="http://schemas.microsoft.com/office/drawing/2014/main" id="{D4356EC6-55FC-402D-8C82-587B2CAF14E1}"/>
              </a:ext>
            </a:extLst>
          </p:cNvPr>
          <p:cNvGrpSpPr/>
          <p:nvPr/>
        </p:nvGrpSpPr>
        <p:grpSpPr>
          <a:xfrm>
            <a:off x="279715" y="3595136"/>
            <a:ext cx="1330737" cy="1117041"/>
            <a:chOff x="5602373" y="5181081"/>
            <a:chExt cx="1330737" cy="1117041"/>
          </a:xfrm>
        </p:grpSpPr>
        <p:sp>
          <p:nvSpPr>
            <p:cNvPr id="11" name="Rectangle 10">
              <a:extLst>
                <a:ext uri="{FF2B5EF4-FFF2-40B4-BE49-F238E27FC236}">
                  <a16:creationId xmlns:a16="http://schemas.microsoft.com/office/drawing/2014/main" id="{5A6390E7-621E-43DE-8AB2-DDE7592A1C87}"/>
                </a:ext>
              </a:extLst>
            </p:cNvPr>
            <p:cNvSpPr/>
            <p:nvPr/>
          </p:nvSpPr>
          <p:spPr bwMode="auto">
            <a:xfrm>
              <a:off x="5602373" y="5181081"/>
              <a:ext cx="1330737" cy="825548"/>
            </a:xfrm>
            <a:prstGeom prst="rect">
              <a:avLst/>
            </a:prstGeom>
            <a:solidFill>
              <a:schemeClr val="bg2">
                <a:lumMod val="20000"/>
                <a:lumOff val="80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dirty="0">
                  <a:solidFill>
                    <a:schemeClr val="tx1">
                      <a:lumMod val="65000"/>
                      <a:lumOff val="35000"/>
                    </a:schemeClr>
                  </a:solidFill>
                  <a:latin typeface="Proxima Nova" panose="02000506030000020004" pitchFamily="50" charset="0"/>
                  <a:ea typeface="Segoe UI" pitchFamily="34" charset="0"/>
                  <a:cs typeface="Segoe UI" pitchFamily="34" charset="0"/>
                </a:rPr>
                <a:t>Apply site designs</a:t>
              </a:r>
            </a:p>
          </p:txBody>
        </p:sp>
        <p:pic>
          <p:nvPicPr>
            <p:cNvPr id="12" name="Picture 11">
              <a:extLst>
                <a:ext uri="{FF2B5EF4-FFF2-40B4-BE49-F238E27FC236}">
                  <a16:creationId xmlns:a16="http://schemas.microsoft.com/office/drawing/2014/main" id="{2D7BA76C-BDBD-4B33-9F8E-CA0B6A46A46F}"/>
                </a:ext>
              </a:extLst>
            </p:cNvPr>
            <p:cNvPicPr>
              <a:picLocks noChangeAspect="1"/>
            </p:cNvPicPr>
            <p:nvPr/>
          </p:nvPicPr>
          <p:blipFill>
            <a:blip r:embed="rId6"/>
            <a:stretch>
              <a:fillRect/>
            </a:stretch>
          </p:blipFill>
          <p:spPr>
            <a:xfrm>
              <a:off x="6173273" y="5504682"/>
              <a:ext cx="730013" cy="793440"/>
            </a:xfrm>
            <a:prstGeom prst="rect">
              <a:avLst/>
            </a:prstGeom>
          </p:spPr>
        </p:pic>
      </p:grpSp>
      <p:sp>
        <p:nvSpPr>
          <p:cNvPr id="14" name="TextBox 4">
            <a:extLst>
              <a:ext uri="{FF2B5EF4-FFF2-40B4-BE49-F238E27FC236}">
                <a16:creationId xmlns:a16="http://schemas.microsoft.com/office/drawing/2014/main" id="{BC409E8C-7BE0-49A0-B27D-5BDF0388F4ED}"/>
              </a:ext>
            </a:extLst>
          </p:cNvPr>
          <p:cNvSpPr txBox="1"/>
          <p:nvPr/>
        </p:nvSpPr>
        <p:spPr>
          <a:xfrm>
            <a:off x="3405502" y="503753"/>
            <a:ext cx="2525223" cy="703930"/>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r>
              <a:rPr lang="en-US" sz="1400" dirty="0">
                <a:solidFill>
                  <a:schemeClr val="bg1"/>
                </a:solidFill>
                <a:latin typeface="Proxima Nova" panose="02000506030000020004" pitchFamily="50" charset="0"/>
              </a:rPr>
              <a:t>Available Site Designs appear in SharePoint site creation process</a:t>
            </a:r>
          </a:p>
        </p:txBody>
      </p:sp>
      <p:cxnSp>
        <p:nvCxnSpPr>
          <p:cNvPr id="15" name="Straight Arrow Connector 14">
            <a:extLst>
              <a:ext uri="{FF2B5EF4-FFF2-40B4-BE49-F238E27FC236}">
                <a16:creationId xmlns:a16="http://schemas.microsoft.com/office/drawing/2014/main" id="{CC553200-2366-4022-A163-576CBF61F6C8}"/>
              </a:ext>
            </a:extLst>
          </p:cNvPr>
          <p:cNvCxnSpPr>
            <a:cxnSpLocks/>
          </p:cNvCxnSpPr>
          <p:nvPr/>
        </p:nvCxnSpPr>
        <p:spPr>
          <a:xfrm flipV="1">
            <a:off x="3036080" y="1391335"/>
            <a:ext cx="369422" cy="513193"/>
          </a:xfrm>
          <a:prstGeom prst="straightConnector1">
            <a:avLst/>
          </a:prstGeom>
          <a:ln w="28575">
            <a:solidFill>
              <a:schemeClr val="tx1">
                <a:lumMod val="65000"/>
                <a:lumOff val="35000"/>
              </a:schemeClr>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16" name="Group 15">
            <a:extLst>
              <a:ext uri="{FF2B5EF4-FFF2-40B4-BE49-F238E27FC236}">
                <a16:creationId xmlns:a16="http://schemas.microsoft.com/office/drawing/2014/main" id="{102B60BD-1253-4751-A0FA-CF03EBBD28DE}"/>
              </a:ext>
            </a:extLst>
          </p:cNvPr>
          <p:cNvGrpSpPr/>
          <p:nvPr/>
        </p:nvGrpSpPr>
        <p:grpSpPr>
          <a:xfrm>
            <a:off x="2597012" y="1904529"/>
            <a:ext cx="514401" cy="514401"/>
            <a:chOff x="492" y="17985"/>
            <a:chExt cx="524853" cy="524853"/>
          </a:xfrm>
        </p:grpSpPr>
        <p:sp>
          <p:nvSpPr>
            <p:cNvPr id="17" name="Oval 16">
              <a:extLst>
                <a:ext uri="{FF2B5EF4-FFF2-40B4-BE49-F238E27FC236}">
                  <a16:creationId xmlns:a16="http://schemas.microsoft.com/office/drawing/2014/main" id="{951F7D11-7A7A-469A-ADF0-1548609D0E26}"/>
                </a:ext>
              </a:extLst>
            </p:cNvPr>
            <p:cNvSpPr/>
            <p:nvPr/>
          </p:nvSpPr>
          <p:spPr>
            <a:xfrm>
              <a:off x="492" y="17985"/>
              <a:ext cx="524853" cy="524853"/>
            </a:xfrm>
            <a:prstGeom prst="ellipse">
              <a:avLst/>
            </a:prstGeom>
            <a:solidFill>
              <a:srgbClr val="1AB2E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Oval 4">
              <a:extLst>
                <a:ext uri="{FF2B5EF4-FFF2-40B4-BE49-F238E27FC236}">
                  <a16:creationId xmlns:a16="http://schemas.microsoft.com/office/drawing/2014/main" id="{D8D241AB-32F4-4BA4-912B-04248BE5FF06}"/>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sp>
        <p:nvSpPr>
          <p:cNvPr id="24" name="TextBox 4">
            <a:extLst>
              <a:ext uri="{FF2B5EF4-FFF2-40B4-BE49-F238E27FC236}">
                <a16:creationId xmlns:a16="http://schemas.microsoft.com/office/drawing/2014/main" id="{58FA8B51-35B1-4D62-8625-76952990D885}"/>
              </a:ext>
            </a:extLst>
          </p:cNvPr>
          <p:cNvSpPr txBox="1"/>
          <p:nvPr/>
        </p:nvSpPr>
        <p:spPr>
          <a:xfrm>
            <a:off x="2475324" y="4116122"/>
            <a:ext cx="2525223" cy="703930"/>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r>
              <a:rPr lang="en-US" sz="1400" dirty="0">
                <a:solidFill>
                  <a:schemeClr val="bg1"/>
                </a:solidFill>
                <a:latin typeface="Proxima Nova" panose="02000506030000020004" pitchFamily="50" charset="0"/>
              </a:rPr>
              <a:t>During site creation process, selected site design applies registered site scripts</a:t>
            </a:r>
          </a:p>
        </p:txBody>
      </p:sp>
      <p:grpSp>
        <p:nvGrpSpPr>
          <p:cNvPr id="26" name="Group 25">
            <a:extLst>
              <a:ext uri="{FF2B5EF4-FFF2-40B4-BE49-F238E27FC236}">
                <a16:creationId xmlns:a16="http://schemas.microsoft.com/office/drawing/2014/main" id="{A176E3FB-3A77-4BC2-A076-708DA5C978C6}"/>
              </a:ext>
            </a:extLst>
          </p:cNvPr>
          <p:cNvGrpSpPr/>
          <p:nvPr/>
        </p:nvGrpSpPr>
        <p:grpSpPr>
          <a:xfrm>
            <a:off x="1827831" y="3493509"/>
            <a:ext cx="514401" cy="514401"/>
            <a:chOff x="492" y="17985"/>
            <a:chExt cx="524853" cy="524853"/>
          </a:xfrm>
        </p:grpSpPr>
        <p:sp>
          <p:nvSpPr>
            <p:cNvPr id="27" name="Oval 26">
              <a:extLst>
                <a:ext uri="{FF2B5EF4-FFF2-40B4-BE49-F238E27FC236}">
                  <a16:creationId xmlns:a16="http://schemas.microsoft.com/office/drawing/2014/main" id="{A1CED93E-D5F9-46D5-B1A6-D54CCECDE6E8}"/>
                </a:ext>
              </a:extLst>
            </p:cNvPr>
            <p:cNvSpPr/>
            <p:nvPr/>
          </p:nvSpPr>
          <p:spPr>
            <a:xfrm>
              <a:off x="492" y="17985"/>
              <a:ext cx="524853" cy="524853"/>
            </a:xfrm>
            <a:prstGeom prst="ellipse">
              <a:avLst/>
            </a:prstGeom>
            <a:solidFill>
              <a:srgbClr val="1AB2E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Oval 4">
              <a:extLst>
                <a:ext uri="{FF2B5EF4-FFF2-40B4-BE49-F238E27FC236}">
                  <a16:creationId xmlns:a16="http://schemas.microsoft.com/office/drawing/2014/main" id="{9D859DB3-2326-47BF-91D5-372C788F87BC}"/>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cxnSp>
        <p:nvCxnSpPr>
          <p:cNvPr id="33" name="Straight Arrow Connector 32">
            <a:extLst>
              <a:ext uri="{FF2B5EF4-FFF2-40B4-BE49-F238E27FC236}">
                <a16:creationId xmlns:a16="http://schemas.microsoft.com/office/drawing/2014/main" id="{7702A4C5-9F32-426F-B06D-4C434010D4AC}"/>
              </a:ext>
            </a:extLst>
          </p:cNvPr>
          <p:cNvCxnSpPr>
            <a:cxnSpLocks/>
          </p:cNvCxnSpPr>
          <p:nvPr/>
        </p:nvCxnSpPr>
        <p:spPr>
          <a:xfrm flipH="1">
            <a:off x="945083" y="2442344"/>
            <a:ext cx="159480" cy="1107500"/>
          </a:xfrm>
          <a:prstGeom prst="straightConnector1">
            <a:avLst/>
          </a:prstGeom>
          <a:ln w="28575">
            <a:solidFill>
              <a:schemeClr val="tx1">
                <a:lumMod val="65000"/>
                <a:lumOff val="35000"/>
              </a:schemeClr>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36" name="Straight Arrow Connector 35">
            <a:extLst>
              <a:ext uri="{FF2B5EF4-FFF2-40B4-BE49-F238E27FC236}">
                <a16:creationId xmlns:a16="http://schemas.microsoft.com/office/drawing/2014/main" id="{AD3A4B21-F246-4173-B30B-A80A0F2074DB}"/>
              </a:ext>
            </a:extLst>
          </p:cNvPr>
          <p:cNvCxnSpPr>
            <a:cxnSpLocks/>
          </p:cNvCxnSpPr>
          <p:nvPr/>
        </p:nvCxnSpPr>
        <p:spPr>
          <a:xfrm>
            <a:off x="1762219" y="4234352"/>
            <a:ext cx="683281" cy="231624"/>
          </a:xfrm>
          <a:prstGeom prst="straightConnector1">
            <a:avLst/>
          </a:prstGeom>
          <a:ln w="28575">
            <a:solidFill>
              <a:schemeClr val="tx1">
                <a:lumMod val="65000"/>
                <a:lumOff val="35000"/>
              </a:schemeClr>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aphicFrame>
        <p:nvGraphicFramePr>
          <p:cNvPr id="39" name="Object 38">
            <a:extLst>
              <a:ext uri="{FF2B5EF4-FFF2-40B4-BE49-F238E27FC236}">
                <a16:creationId xmlns:a16="http://schemas.microsoft.com/office/drawing/2014/main" id="{97E8B2AF-9066-40CE-8BCE-F8DB72B8BB1A}"/>
              </a:ext>
            </a:extLst>
          </p:cNvPr>
          <p:cNvGraphicFramePr>
            <a:graphicFrameLocks noChangeAspect="1"/>
          </p:cNvGraphicFramePr>
          <p:nvPr>
            <p:extLst>
              <p:ext uri="{D42A27DB-BD31-4B8C-83A1-F6EECF244321}">
                <p14:modId xmlns:p14="http://schemas.microsoft.com/office/powerpoint/2010/main" val="2304990928"/>
              </p:ext>
            </p:extLst>
          </p:nvPr>
        </p:nvGraphicFramePr>
        <p:xfrm>
          <a:off x="5791000" y="1321657"/>
          <a:ext cx="2748159" cy="1599514"/>
        </p:xfrm>
        <a:graphic>
          <a:graphicData uri="http://schemas.openxmlformats.org/presentationml/2006/ole">
            <mc:AlternateContent xmlns:mc="http://schemas.openxmlformats.org/markup-compatibility/2006">
              <mc:Choice xmlns:v="urn:schemas-microsoft-com:vml" Requires="v">
                <p:oleObj spid="_x0000_s3078" r:id="rId7" imgW="15720480" imgH="9155520" progId="">
                  <p:embed/>
                </p:oleObj>
              </mc:Choice>
              <mc:Fallback>
                <p:oleObj r:id="rId7" imgW="15720480" imgH="9155520" progId="">
                  <p:embed/>
                  <p:pic>
                    <p:nvPicPr>
                      <p:cNvPr id="39" name="Object 38">
                        <a:extLst>
                          <a:ext uri="{FF2B5EF4-FFF2-40B4-BE49-F238E27FC236}">
                            <a16:creationId xmlns:a16="http://schemas.microsoft.com/office/drawing/2014/main" id="{97E8B2AF-9066-40CE-8BCE-F8DB72B8BB1A}"/>
                          </a:ext>
                        </a:extLst>
                      </p:cNvPr>
                      <p:cNvPicPr/>
                      <p:nvPr/>
                    </p:nvPicPr>
                    <p:blipFill>
                      <a:blip r:embed="rId8"/>
                      <a:stretch>
                        <a:fillRect/>
                      </a:stretch>
                    </p:blipFill>
                    <p:spPr>
                      <a:xfrm>
                        <a:off x="5791000" y="1321657"/>
                        <a:ext cx="2748159" cy="1599514"/>
                      </a:xfrm>
                      <a:prstGeom prst="rect">
                        <a:avLst/>
                      </a:prstGeom>
                      <a:ln>
                        <a:solidFill>
                          <a:schemeClr val="bg1">
                            <a:lumMod val="50000"/>
                          </a:schemeClr>
                        </a:solidFill>
                      </a:ln>
                    </p:spPr>
                  </p:pic>
                </p:oleObj>
              </mc:Fallback>
            </mc:AlternateContent>
          </a:graphicData>
        </a:graphic>
      </p:graphicFrame>
      <p:graphicFrame>
        <p:nvGraphicFramePr>
          <p:cNvPr id="40" name="Object 39">
            <a:extLst>
              <a:ext uri="{FF2B5EF4-FFF2-40B4-BE49-F238E27FC236}">
                <a16:creationId xmlns:a16="http://schemas.microsoft.com/office/drawing/2014/main" id="{C5388F14-3881-4FDE-8BBF-8A2B269F2CF9}"/>
              </a:ext>
            </a:extLst>
          </p:cNvPr>
          <p:cNvGraphicFramePr>
            <a:graphicFrameLocks noChangeAspect="1"/>
          </p:cNvGraphicFramePr>
          <p:nvPr>
            <p:extLst>
              <p:ext uri="{D42A27DB-BD31-4B8C-83A1-F6EECF244321}">
                <p14:modId xmlns:p14="http://schemas.microsoft.com/office/powerpoint/2010/main" val="2573531138"/>
              </p:ext>
            </p:extLst>
          </p:nvPr>
        </p:nvGraphicFramePr>
        <p:xfrm>
          <a:off x="5791001" y="2996094"/>
          <a:ext cx="2791211" cy="1624572"/>
        </p:xfrm>
        <a:graphic>
          <a:graphicData uri="http://schemas.openxmlformats.org/presentationml/2006/ole">
            <mc:AlternateContent xmlns:mc="http://schemas.openxmlformats.org/markup-compatibility/2006">
              <mc:Choice xmlns:v="urn:schemas-microsoft-com:vml" Requires="v">
                <p:oleObj spid="_x0000_s3079" r:id="rId9" imgW="15720480" imgH="9155520" progId="">
                  <p:embed/>
                </p:oleObj>
              </mc:Choice>
              <mc:Fallback>
                <p:oleObj r:id="rId9" imgW="15720480" imgH="9155520" progId="">
                  <p:embed/>
                  <p:pic>
                    <p:nvPicPr>
                      <p:cNvPr id="40" name="Object 39">
                        <a:extLst>
                          <a:ext uri="{FF2B5EF4-FFF2-40B4-BE49-F238E27FC236}">
                            <a16:creationId xmlns:a16="http://schemas.microsoft.com/office/drawing/2014/main" id="{C5388F14-3881-4FDE-8BBF-8A2B269F2CF9}"/>
                          </a:ext>
                        </a:extLst>
                      </p:cNvPr>
                      <p:cNvPicPr/>
                      <p:nvPr/>
                    </p:nvPicPr>
                    <p:blipFill>
                      <a:blip r:embed="rId10"/>
                      <a:stretch>
                        <a:fillRect/>
                      </a:stretch>
                    </p:blipFill>
                    <p:spPr>
                      <a:xfrm>
                        <a:off x="5791001" y="2996094"/>
                        <a:ext cx="2791211" cy="1624572"/>
                      </a:xfrm>
                      <a:prstGeom prst="rect">
                        <a:avLst/>
                      </a:prstGeom>
                      <a:ln>
                        <a:solidFill>
                          <a:schemeClr val="bg1">
                            <a:lumMod val="50000"/>
                          </a:schemeClr>
                        </a:solidFill>
                      </a:ln>
                    </p:spPr>
                  </p:pic>
                </p:oleObj>
              </mc:Fallback>
            </mc:AlternateContent>
          </a:graphicData>
        </a:graphic>
      </p:graphicFrame>
      <p:sp>
        <p:nvSpPr>
          <p:cNvPr id="32" name="TextBox 4">
            <a:extLst>
              <a:ext uri="{FF2B5EF4-FFF2-40B4-BE49-F238E27FC236}">
                <a16:creationId xmlns:a16="http://schemas.microsoft.com/office/drawing/2014/main" id="{B3529DAF-D97B-4414-A193-E4A17318B5B3}"/>
              </a:ext>
            </a:extLst>
          </p:cNvPr>
          <p:cNvSpPr txBox="1"/>
          <p:nvPr/>
        </p:nvSpPr>
        <p:spPr>
          <a:xfrm>
            <a:off x="6475342" y="4315457"/>
            <a:ext cx="2525223" cy="703930"/>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r>
              <a:rPr lang="en-US" sz="1400" dirty="0">
                <a:solidFill>
                  <a:schemeClr val="bg1"/>
                </a:solidFill>
                <a:latin typeface="Proxima Nova" panose="02000506030000020004" pitchFamily="50" charset="0"/>
              </a:rPr>
              <a:t>Site Scripts are executed in order and process is displayed in progress panel</a:t>
            </a:r>
          </a:p>
        </p:txBody>
      </p:sp>
      <p:grpSp>
        <p:nvGrpSpPr>
          <p:cNvPr id="29" name="Group 28">
            <a:extLst>
              <a:ext uri="{FF2B5EF4-FFF2-40B4-BE49-F238E27FC236}">
                <a16:creationId xmlns:a16="http://schemas.microsoft.com/office/drawing/2014/main" id="{037B26BC-AA01-446B-9E32-20A32BEFA48F}"/>
              </a:ext>
            </a:extLst>
          </p:cNvPr>
          <p:cNvGrpSpPr/>
          <p:nvPr/>
        </p:nvGrpSpPr>
        <p:grpSpPr>
          <a:xfrm>
            <a:off x="8325011" y="2729294"/>
            <a:ext cx="514401" cy="514401"/>
            <a:chOff x="492" y="17985"/>
            <a:chExt cx="524853" cy="524853"/>
          </a:xfrm>
        </p:grpSpPr>
        <p:sp>
          <p:nvSpPr>
            <p:cNvPr id="30" name="Oval 29">
              <a:extLst>
                <a:ext uri="{FF2B5EF4-FFF2-40B4-BE49-F238E27FC236}">
                  <a16:creationId xmlns:a16="http://schemas.microsoft.com/office/drawing/2014/main" id="{83F98F69-3033-46D3-BC45-F5EFCF7C2F26}"/>
                </a:ext>
              </a:extLst>
            </p:cNvPr>
            <p:cNvSpPr/>
            <p:nvPr/>
          </p:nvSpPr>
          <p:spPr>
            <a:xfrm>
              <a:off x="492" y="17985"/>
              <a:ext cx="524853" cy="524853"/>
            </a:xfrm>
            <a:prstGeom prst="ellipse">
              <a:avLst/>
            </a:prstGeom>
            <a:solidFill>
              <a:srgbClr val="1AB2E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Oval 4">
              <a:extLst>
                <a:ext uri="{FF2B5EF4-FFF2-40B4-BE49-F238E27FC236}">
                  <a16:creationId xmlns:a16="http://schemas.microsoft.com/office/drawing/2014/main" id="{70CEAEB8-23BA-4B1A-8CEA-ED85D7291FD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cxnSp>
        <p:nvCxnSpPr>
          <p:cNvPr id="41" name="Straight Arrow Connector 40">
            <a:extLst>
              <a:ext uri="{FF2B5EF4-FFF2-40B4-BE49-F238E27FC236}">
                <a16:creationId xmlns:a16="http://schemas.microsoft.com/office/drawing/2014/main" id="{15831B31-592B-4E33-93F7-3A430F897305}"/>
              </a:ext>
            </a:extLst>
          </p:cNvPr>
          <p:cNvCxnSpPr>
            <a:cxnSpLocks/>
          </p:cNvCxnSpPr>
          <p:nvPr/>
        </p:nvCxnSpPr>
        <p:spPr>
          <a:xfrm flipV="1">
            <a:off x="3601086" y="2804626"/>
            <a:ext cx="2044337" cy="1"/>
          </a:xfrm>
          <a:prstGeom prst="straightConnector1">
            <a:avLst/>
          </a:prstGeom>
          <a:ln w="28575">
            <a:solidFill>
              <a:schemeClr val="tx1">
                <a:lumMod val="65000"/>
                <a:lumOff val="35000"/>
              </a:schemeClr>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090569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847" y="568580"/>
            <a:ext cx="8819273" cy="1643527"/>
          </a:xfrm>
          <a:prstGeom prst="rect">
            <a:avLst/>
          </a:prstGeom>
        </p:spPr>
        <p:txBody>
          <a:bodyPr wrap="square">
            <a:spAutoFit/>
          </a:bodyPr>
          <a:lstStyle/>
          <a:p>
            <a:pPr lvl="1">
              <a:lnSpc>
                <a:spcPct val="120000"/>
              </a:lnSpc>
            </a:pPr>
            <a:endParaRPr lang="en-US" sz="2800" dirty="0">
              <a:solidFill>
                <a:srgbClr val="454B5A"/>
              </a:solidFill>
              <a:latin typeface="Proxima Nova Semibold" panose="02000506030000020004" pitchFamily="50" charset="0"/>
              <a:ea typeface="Proxima Nova" charset="0"/>
              <a:cs typeface="Proxima Nova" charset="0"/>
            </a:endParaRPr>
          </a:p>
          <a:p>
            <a:pPr lvl="1">
              <a:lnSpc>
                <a:spcPct val="120000"/>
              </a:lnSpc>
            </a:pPr>
            <a:r>
              <a:rPr lang="en-US" sz="2800" dirty="0">
                <a:solidFill>
                  <a:srgbClr val="454B5A"/>
                </a:solidFill>
                <a:latin typeface="Proxima Nova Semibold" panose="02000506030000020004" pitchFamily="50" charset="0"/>
                <a:ea typeface="Proxima Nova" charset="0"/>
                <a:cs typeface="Proxima Nova" charset="0"/>
              </a:rPr>
              <a:t>MODERN PROVISIONING CORE COMPONENTS:</a:t>
            </a:r>
          </a:p>
          <a:p>
            <a:pPr lvl="1">
              <a:lnSpc>
                <a:spcPct val="120000"/>
              </a:lnSpc>
            </a:pPr>
            <a:r>
              <a:rPr lang="en-US" sz="2800" dirty="0">
                <a:solidFill>
                  <a:srgbClr val="454B5A"/>
                </a:solidFill>
                <a:latin typeface="Proxima Nova Semibold" panose="02000506030000020004" pitchFamily="50" charset="0"/>
                <a:ea typeface="Proxima Nova" charset="0"/>
                <a:cs typeface="Proxima Nova" charset="0"/>
              </a:rPr>
              <a:t>SITE DESIGNS AND SITE SCRIPTS</a:t>
            </a:r>
          </a:p>
        </p:txBody>
      </p:sp>
      <p:cxnSp>
        <p:nvCxnSpPr>
          <p:cNvPr id="3" name="Straight Connector 2"/>
          <p:cNvCxnSpPr/>
          <p:nvPr/>
        </p:nvCxnSpPr>
        <p:spPr>
          <a:xfrm>
            <a:off x="711596" y="2212107"/>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54394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7883" y="780046"/>
            <a:ext cx="7666384" cy="2843792"/>
          </a:xfrm>
          <a:prstGeom prst="rect">
            <a:avLst/>
          </a:prstGeom>
        </p:spPr>
        <p:txBody>
          <a:bodyPr wrap="square">
            <a:spAutoFit/>
          </a:bodyPr>
          <a:lstStyle/>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Collection of metadata that describes an available site design</a:t>
            </a:r>
          </a:p>
          <a:p>
            <a:pPr marL="800100" lvl="1"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Configured with PowerShell, CSOM, or REST API</a:t>
            </a: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Each site design may include:</a:t>
            </a:r>
          </a:p>
          <a:p>
            <a:pPr marL="800100" lvl="1"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Title, Description</a:t>
            </a:r>
          </a:p>
          <a:p>
            <a:pPr marL="800100" lvl="1"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Web Template – 64 = modern team – 68 = communication</a:t>
            </a:r>
          </a:p>
          <a:p>
            <a:pPr marL="800100" lvl="1" indent="-342900">
              <a:lnSpc>
                <a:spcPct val="140000"/>
              </a:lnSpc>
              <a:buClr>
                <a:srgbClr val="3C4252"/>
              </a:buClr>
              <a:buSzPct val="75000"/>
              <a:buFont typeface="Arial" panose="020B0604020202020204" pitchFamily="34" charset="0"/>
              <a:buChar char="•"/>
            </a:pPr>
            <a:r>
              <a:rPr lang="en-US" sz="1200" dirty="0">
                <a:solidFill>
                  <a:srgbClr val="3C4252"/>
                </a:solidFill>
                <a:latin typeface="Proxima Nova" panose="02000506030000020004" pitchFamily="50" charset="0"/>
                <a:ea typeface="Roboto" panose="02000000000000000000" pitchFamily="2" charset="0"/>
                <a:cs typeface="Roboto" panose="02000000000000000000" pitchFamily="2" charset="0"/>
              </a:rPr>
              <a:t>Array of Site Scripts</a:t>
            </a: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Site designs may be scoped to specific users / groups</a:t>
            </a: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A site design may also be registered as a default site design*</a:t>
            </a:r>
          </a:p>
          <a:p>
            <a:pPr marL="342900" indent="-342900">
              <a:lnSpc>
                <a:spcPct val="140000"/>
              </a:lnSpc>
              <a:buClr>
                <a:srgbClr val="3C4252"/>
              </a:buClr>
              <a:buSzPct val="75000"/>
              <a:buFont typeface="Arial" panose="020B0604020202020204" pitchFamily="34" charset="0"/>
              <a:buChar char="•"/>
            </a:pPr>
            <a:r>
              <a:rPr lang="en-US" sz="1400" dirty="0">
                <a:solidFill>
                  <a:srgbClr val="3C4252"/>
                </a:solidFill>
                <a:latin typeface="Proxima Nova" panose="02000506030000020004" pitchFamily="50" charset="0"/>
                <a:ea typeface="Roboto" panose="02000000000000000000" pitchFamily="2" charset="0"/>
                <a:cs typeface="Roboto" panose="02000000000000000000" pitchFamily="2" charset="0"/>
              </a:rPr>
              <a:t>Site designs may be updated then re-applied to existing sites</a:t>
            </a: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a:p>
            <a:pPr marL="342900" indent="-342900">
              <a:lnSpc>
                <a:spcPct val="140000"/>
              </a:lnSpc>
              <a:buClr>
                <a:srgbClr val="3C4252"/>
              </a:buClr>
              <a:buSzPct val="75000"/>
              <a:buFont typeface="Arial" panose="020B0604020202020204" pitchFamily="34" charset="0"/>
              <a:buChar char="•"/>
            </a:pPr>
            <a:endParaRPr lang="en-US" sz="1100" dirty="0">
              <a:solidFill>
                <a:srgbClr val="3C4252"/>
              </a:solidFill>
              <a:latin typeface="Proxima Nova" panose="02000506030000020004" pitchFamily="50" charset="0"/>
              <a:ea typeface="Roboto" panose="02000000000000000000" pitchFamily="2" charset="0"/>
              <a:cs typeface="Roboto" panose="02000000000000000000" pitchFamily="2" charset="0"/>
            </a:endParaRPr>
          </a:p>
        </p:txBody>
      </p:sp>
      <p:sp>
        <p:nvSpPr>
          <p:cNvPr id="3" name="Rectangle 2"/>
          <p:cNvSpPr/>
          <p:nvPr/>
        </p:nvSpPr>
        <p:spPr>
          <a:xfrm>
            <a:off x="5159829" y="17265"/>
            <a:ext cx="3984171" cy="292837"/>
          </a:xfrm>
          <a:prstGeom prst="rect">
            <a:avLst/>
          </a:prstGeom>
        </p:spPr>
        <p:txBody>
          <a:bodyPr wrap="square">
            <a:spAutoFit/>
          </a:bodyPr>
          <a:lstStyle/>
          <a:p>
            <a:pPr lvl="1" algn="r">
              <a:lnSpc>
                <a:spcPct val="120000"/>
              </a:lnSpc>
            </a:pPr>
            <a:r>
              <a:rPr lang="en-US" sz="1200" dirty="0">
                <a:solidFill>
                  <a:srgbClr val="454B5A"/>
                </a:solidFill>
                <a:latin typeface="Proxima Nova" panose="02000506030000020004" pitchFamily="50" charset="0"/>
                <a:ea typeface="Proxima Nova" charset="0"/>
                <a:cs typeface="Proxima Nova" charset="0"/>
              </a:rPr>
              <a:t>ANATOMY OF A SITE DESIGN</a:t>
            </a:r>
          </a:p>
        </p:txBody>
      </p:sp>
      <p:graphicFrame>
        <p:nvGraphicFramePr>
          <p:cNvPr id="2" name="Object 1">
            <a:extLst>
              <a:ext uri="{FF2B5EF4-FFF2-40B4-BE49-F238E27FC236}">
                <a16:creationId xmlns:a16="http://schemas.microsoft.com/office/drawing/2014/main" id="{04EEC7BC-8DDC-4DC7-B189-771FB86A4BB7}"/>
              </a:ext>
            </a:extLst>
          </p:cNvPr>
          <p:cNvGraphicFramePr>
            <a:graphicFrameLocks noChangeAspect="1"/>
          </p:cNvGraphicFramePr>
          <p:nvPr>
            <p:extLst>
              <p:ext uri="{D42A27DB-BD31-4B8C-83A1-F6EECF244321}">
                <p14:modId xmlns:p14="http://schemas.microsoft.com/office/powerpoint/2010/main" val="2351205276"/>
              </p:ext>
            </p:extLst>
          </p:nvPr>
        </p:nvGraphicFramePr>
        <p:xfrm>
          <a:off x="417300" y="3411699"/>
          <a:ext cx="6344653" cy="3429071"/>
        </p:xfrm>
        <a:graphic>
          <a:graphicData uri="http://schemas.openxmlformats.org/presentationml/2006/ole">
            <mc:AlternateContent xmlns:mc="http://schemas.openxmlformats.org/markup-compatibility/2006">
              <mc:Choice xmlns:v="urn:schemas-microsoft-com:vml" Requires="v">
                <p:oleObj spid="_x0000_s4099" r:id="rId4" imgW="9206280" imgH="4977720" progId="">
                  <p:embed/>
                </p:oleObj>
              </mc:Choice>
              <mc:Fallback>
                <p:oleObj r:id="rId4" imgW="9206280" imgH="4977720" progId="">
                  <p:embed/>
                  <p:pic>
                    <p:nvPicPr>
                      <p:cNvPr id="2" name="Object 1">
                        <a:extLst>
                          <a:ext uri="{FF2B5EF4-FFF2-40B4-BE49-F238E27FC236}">
                            <a16:creationId xmlns:a16="http://schemas.microsoft.com/office/drawing/2014/main" id="{04EEC7BC-8DDC-4DC7-B189-771FB86A4BB7}"/>
                          </a:ext>
                        </a:extLst>
                      </p:cNvPr>
                      <p:cNvPicPr/>
                      <p:nvPr/>
                    </p:nvPicPr>
                    <p:blipFill>
                      <a:blip r:embed="rId5"/>
                      <a:stretch>
                        <a:fillRect/>
                      </a:stretch>
                    </p:blipFill>
                    <p:spPr>
                      <a:xfrm>
                        <a:off x="417300" y="3411699"/>
                        <a:ext cx="6344653" cy="3429071"/>
                      </a:xfrm>
                      <a:prstGeom prst="rect">
                        <a:avLst/>
                      </a:prstGeom>
                      <a:ln>
                        <a:solidFill>
                          <a:schemeClr val="bg1">
                            <a:lumMod val="50000"/>
                          </a:schemeClr>
                        </a:solidFill>
                      </a:ln>
                    </p:spPr>
                  </p:pic>
                </p:oleObj>
              </mc:Fallback>
            </mc:AlternateContent>
          </a:graphicData>
        </a:graphic>
      </p:graphicFrame>
    </p:spTree>
    <p:extLst>
      <p:ext uri="{BB962C8B-B14F-4D97-AF65-F5344CB8AC3E}">
        <p14:creationId xmlns:p14="http://schemas.microsoft.com/office/powerpoint/2010/main" val="13743527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anim calcmode="lin" valueType="num">
                                      <p:cBhvr>
                                        <p:cTn id="16"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42" presetClass="entr" presetSubtype="0"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anim calcmode="lin" valueType="num">
                                      <p:cBhvr>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anim calcmode="lin" valueType="num">
                                      <p:cBhvr>
                                        <p:cTn id="2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anim calcmode="lin" valueType="num">
                                      <p:cBhvr>
                                        <p:cTn id="32"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4">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500"/>
                                        <p:tgtEl>
                                          <p:spTgt spid="4">
                                            <p:txEl>
                                              <p:pRg st="5" end="5"/>
                                            </p:txEl>
                                          </p:spTgt>
                                        </p:tgtEl>
                                      </p:cBhvr>
                                    </p:animEffect>
                                    <p:anim calcmode="lin" valueType="num">
                                      <p:cBhvr>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8" dur="5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2" presetClass="entr" presetSubtype="0" fill="hold" grpId="0" nodeType="after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anim calcmode="lin" valueType="num">
                                      <p:cBhvr>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42" presetClass="entr" presetSubtype="0" fill="hold" grpId="0" nodeType="after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fade">
                                      <p:cBhvr>
                                        <p:cTn id="48" dur="500"/>
                                        <p:tgtEl>
                                          <p:spTgt spid="4">
                                            <p:txEl>
                                              <p:pRg st="7" end="7"/>
                                            </p:txEl>
                                          </p:spTgt>
                                        </p:tgtEl>
                                      </p:cBhvr>
                                    </p:animEffect>
                                    <p:anim calcmode="lin" valueType="num">
                                      <p:cBhvr>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50" dur="50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par>
                          <p:cTn id="51" fill="hold">
                            <p:stCondLst>
                              <p:cond delay="2000"/>
                            </p:stCondLst>
                            <p:childTnLst>
                              <p:par>
                                <p:cTn id="52" presetID="42" presetClass="entr" presetSubtype="0" fill="hold" grpId="0" nodeType="afterEffect">
                                  <p:stCondLst>
                                    <p:cond delay="0"/>
                                  </p:stCondLst>
                                  <p:childTnLst>
                                    <p:set>
                                      <p:cBhvr>
                                        <p:cTn id="53" dur="1" fill="hold">
                                          <p:stCondLst>
                                            <p:cond delay="0"/>
                                          </p:stCondLst>
                                        </p:cTn>
                                        <p:tgtEl>
                                          <p:spTgt spid="4">
                                            <p:txEl>
                                              <p:pRg st="8" end="8"/>
                                            </p:txEl>
                                          </p:spTgt>
                                        </p:tgtEl>
                                        <p:attrNameLst>
                                          <p:attrName>style.visibility</p:attrName>
                                        </p:attrNameLst>
                                      </p:cBhvr>
                                      <p:to>
                                        <p:strVal val="visible"/>
                                      </p:to>
                                    </p:set>
                                    <p:animEffect transition="in" filter="fade">
                                      <p:cBhvr>
                                        <p:cTn id="54" dur="500"/>
                                        <p:tgtEl>
                                          <p:spTgt spid="4">
                                            <p:txEl>
                                              <p:pRg st="8" end="8"/>
                                            </p:txEl>
                                          </p:spTgt>
                                        </p:tgtEl>
                                      </p:cBhvr>
                                    </p:animEffect>
                                    <p:anim calcmode="lin" valueType="num">
                                      <p:cBhvr>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56" dur="5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44546A"/>
      </a:dk2>
      <a:lt2>
        <a:srgbClr val="E7E6E6"/>
      </a:lt2>
      <a:accent1>
        <a:srgbClr val="00B050"/>
      </a:accent1>
      <a:accent2>
        <a:srgbClr val="0563C1"/>
      </a:accent2>
      <a:accent3>
        <a:srgbClr val="FF0000"/>
      </a:accent3>
      <a:accent4>
        <a:srgbClr val="FFC000"/>
      </a:accent4>
      <a:accent5>
        <a:srgbClr val="92D050"/>
      </a:accent5>
      <a:accent6>
        <a:srgbClr val="5B9BD5"/>
      </a:accent6>
      <a:hlink>
        <a:srgbClr val="00A6CB"/>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7C3F8D2326E04AAC68973F37691192" ma:contentTypeVersion="4" ma:contentTypeDescription="Create a new document." ma:contentTypeScope="" ma:versionID="413bb9a36a865be8c40667f21a04b346">
  <xsd:schema xmlns:xsd="http://www.w3.org/2001/XMLSchema" xmlns:xs="http://www.w3.org/2001/XMLSchema" xmlns:p="http://schemas.microsoft.com/office/2006/metadata/properties" xmlns:ns2="9cb0283f-2515-4cde-b7b2-f9c1e2cb1185" xmlns:ns3="2103f02e-4224-47b4-8635-573ff6323a19" targetNamespace="http://schemas.microsoft.com/office/2006/metadata/properties" ma:root="true" ma:fieldsID="8d9f33b7a742ee5e5d47aa8c9a23b38b" ns2:_="" ns3:_="">
    <xsd:import namespace="9cb0283f-2515-4cde-b7b2-f9c1e2cb1185"/>
    <xsd:import namespace="2103f02e-4224-47b4-8635-573ff6323a19"/>
    <xsd:element name="properties">
      <xsd:complexType>
        <xsd:sequence>
          <xsd:element name="documentManagement">
            <xsd:complexType>
              <xsd:all>
                <xsd:element ref="ns2:SharedWithUsers" minOccurs="0"/>
                <xsd:element ref="ns2: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0283f-2515-4cde-b7b2-f9c1e2cb118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103f02e-4224-47b4-8635-573ff6323a19" elementFormDefault="qualified">
    <xsd:import namespace="http://schemas.microsoft.com/office/2006/documentManagement/types"/>
    <xsd:import namespace="http://schemas.microsoft.com/office/infopath/2007/PartnerControls"/>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014C62-E8B0-438F-95E2-7E5F4F96AA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b0283f-2515-4cde-b7b2-f9c1e2cb1185"/>
    <ds:schemaRef ds:uri="2103f02e-4224-47b4-8635-573ff6323a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10758F0-3CDD-43AF-92B3-C6B27C4239A5}">
  <ds:schemaRefs>
    <ds:schemaRef ds:uri="http://schemas.microsoft.com/office/2006/metadata/properties"/>
    <ds:schemaRef ds:uri="http://purl.org/dc/terms/"/>
    <ds:schemaRef ds:uri="http://purl.org/dc/dcmitype/"/>
    <ds:schemaRef ds:uri="http://schemas.microsoft.com/office/infopath/2007/PartnerControls"/>
    <ds:schemaRef ds:uri="http://schemas.microsoft.com/office/2006/documentManagement/types"/>
    <ds:schemaRef ds:uri="http://purl.org/dc/elements/1.1/"/>
    <ds:schemaRef ds:uri="9cb0283f-2515-4cde-b7b2-f9c1e2cb1185"/>
    <ds:schemaRef ds:uri="http://schemas.openxmlformats.org/package/2006/metadata/core-properties"/>
    <ds:schemaRef ds:uri="2103f02e-4224-47b4-8635-573ff6323a19"/>
    <ds:schemaRef ds:uri="http://www.w3.org/XML/1998/namespace"/>
  </ds:schemaRefs>
</ds:datastoreItem>
</file>

<file path=customXml/itemProps3.xml><?xml version="1.0" encoding="utf-8"?>
<ds:datastoreItem xmlns:ds="http://schemas.openxmlformats.org/officeDocument/2006/customXml" ds:itemID="{6C991512-0693-4EFE-A2A4-61B6DB44B1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8004</TotalTime>
  <Words>1281</Words>
  <Application>Microsoft Office PowerPoint</Application>
  <PresentationFormat>On-screen Show (16:9)</PresentationFormat>
  <Paragraphs>311</Paragraphs>
  <Slides>29</Slides>
  <Notes>27</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Haley Whitham</dc:creator>
  <cp:lastModifiedBy>Eric Overfield</cp:lastModifiedBy>
  <cp:revision>150</cp:revision>
  <dcterms:modified xsi:type="dcterms:W3CDTF">2018-11-05T22:19:06Z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0x010100A37C3F8D2326E04AAC68973F37691192</vt:lpwstr>
  </property>
</Properties>
</file>